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256" r:id="rId2"/>
    <p:sldId id="709" r:id="rId3"/>
    <p:sldId id="708" r:id="rId4"/>
    <p:sldId id="710" r:id="rId5"/>
    <p:sldId id="711" r:id="rId6"/>
    <p:sldId id="716" r:id="rId7"/>
    <p:sldId id="717" r:id="rId8"/>
    <p:sldId id="715" r:id="rId9"/>
    <p:sldId id="712" r:id="rId10"/>
    <p:sldId id="713" r:id="rId11"/>
    <p:sldId id="719" r:id="rId12"/>
    <p:sldId id="720" r:id="rId13"/>
    <p:sldId id="721" r:id="rId14"/>
    <p:sldId id="722" r:id="rId15"/>
    <p:sldId id="811" r:id="rId16"/>
    <p:sldId id="702" r:id="rId17"/>
    <p:sldId id="703" r:id="rId18"/>
    <p:sldId id="707" r:id="rId19"/>
    <p:sldId id="724" r:id="rId20"/>
    <p:sldId id="725" r:id="rId21"/>
    <p:sldId id="726" r:id="rId22"/>
    <p:sldId id="727" r:id="rId23"/>
    <p:sldId id="728" r:id="rId24"/>
    <p:sldId id="729" r:id="rId25"/>
    <p:sldId id="730" r:id="rId26"/>
    <p:sldId id="731" r:id="rId27"/>
    <p:sldId id="733" r:id="rId28"/>
    <p:sldId id="732" r:id="rId29"/>
    <p:sldId id="734" r:id="rId30"/>
    <p:sldId id="735" r:id="rId31"/>
    <p:sldId id="736" r:id="rId32"/>
    <p:sldId id="737" r:id="rId33"/>
    <p:sldId id="738" r:id="rId34"/>
    <p:sldId id="755" r:id="rId35"/>
    <p:sldId id="756" r:id="rId36"/>
    <p:sldId id="739" r:id="rId37"/>
    <p:sldId id="740" r:id="rId38"/>
    <p:sldId id="741" r:id="rId39"/>
    <p:sldId id="742" r:id="rId40"/>
    <p:sldId id="743" r:id="rId41"/>
    <p:sldId id="744" r:id="rId42"/>
    <p:sldId id="745" r:id="rId43"/>
    <p:sldId id="746" r:id="rId44"/>
    <p:sldId id="747" r:id="rId45"/>
    <p:sldId id="748" r:id="rId46"/>
    <p:sldId id="749" r:id="rId47"/>
    <p:sldId id="750" r:id="rId48"/>
    <p:sldId id="751" r:id="rId49"/>
    <p:sldId id="752" r:id="rId50"/>
    <p:sldId id="753" r:id="rId51"/>
    <p:sldId id="754" r:id="rId52"/>
    <p:sldId id="704" r:id="rId53"/>
    <p:sldId id="757" r:id="rId54"/>
    <p:sldId id="706" r:id="rId55"/>
    <p:sldId id="718" r:id="rId56"/>
    <p:sldId id="705" r:id="rId57"/>
    <p:sldId id="758" r:id="rId58"/>
    <p:sldId id="759" r:id="rId59"/>
    <p:sldId id="760" r:id="rId60"/>
    <p:sldId id="763" r:id="rId61"/>
    <p:sldId id="761" r:id="rId62"/>
    <p:sldId id="762" r:id="rId63"/>
    <p:sldId id="812" r:id="rId64"/>
    <p:sldId id="813" r:id="rId65"/>
    <p:sldId id="723" r:id="rId66"/>
    <p:sldId id="764" r:id="rId67"/>
    <p:sldId id="765" r:id="rId68"/>
    <p:sldId id="769" r:id="rId69"/>
    <p:sldId id="814" r:id="rId70"/>
    <p:sldId id="815" r:id="rId71"/>
    <p:sldId id="770" r:id="rId72"/>
    <p:sldId id="767" r:id="rId73"/>
    <p:sldId id="265" r:id="rId74"/>
    <p:sldId id="266" r:id="rId75"/>
    <p:sldId id="268" r:id="rId76"/>
    <p:sldId id="269" r:id="rId77"/>
    <p:sldId id="768" r:id="rId78"/>
    <p:sldId id="267" r:id="rId79"/>
    <p:sldId id="270" r:id="rId80"/>
    <p:sldId id="775" r:id="rId81"/>
    <p:sldId id="271" r:id="rId82"/>
    <p:sldId id="272" r:id="rId83"/>
    <p:sldId id="276" r:id="rId84"/>
    <p:sldId id="278" r:id="rId85"/>
    <p:sldId id="771" r:id="rId86"/>
    <p:sldId id="277" r:id="rId87"/>
    <p:sldId id="273" r:id="rId88"/>
    <p:sldId id="274" r:id="rId89"/>
    <p:sldId id="275" r:id="rId90"/>
    <p:sldId id="279" r:id="rId91"/>
    <p:sldId id="777" r:id="rId92"/>
    <p:sldId id="793" r:id="rId93"/>
    <p:sldId id="794" r:id="rId94"/>
    <p:sldId id="797" r:id="rId95"/>
    <p:sldId id="796" r:id="rId96"/>
    <p:sldId id="795" r:id="rId97"/>
    <p:sldId id="809" r:id="rId98"/>
    <p:sldId id="766" r:id="rId99"/>
    <p:sldId id="502" r:id="rId100"/>
    <p:sldId id="503" r:id="rId101"/>
    <p:sldId id="504" r:id="rId102"/>
    <p:sldId id="772" r:id="rId103"/>
    <p:sldId id="773" r:id="rId104"/>
    <p:sldId id="506" r:id="rId105"/>
    <p:sldId id="507" r:id="rId106"/>
    <p:sldId id="508" r:id="rId107"/>
    <p:sldId id="509" r:id="rId108"/>
    <p:sldId id="510" r:id="rId109"/>
    <p:sldId id="511" r:id="rId110"/>
    <p:sldId id="512" r:id="rId111"/>
    <p:sldId id="513" r:id="rId112"/>
    <p:sldId id="774" r:id="rId113"/>
    <p:sldId id="780" r:id="rId114"/>
    <p:sldId id="781" r:id="rId115"/>
    <p:sldId id="783" r:id="rId116"/>
    <p:sldId id="782" r:id="rId117"/>
    <p:sldId id="784" r:id="rId118"/>
    <p:sldId id="779" r:id="rId119"/>
    <p:sldId id="776" r:id="rId120"/>
    <p:sldId id="778" r:id="rId121"/>
    <p:sldId id="786" r:id="rId122"/>
    <p:sldId id="785" r:id="rId123"/>
    <p:sldId id="787" r:id="rId124"/>
    <p:sldId id="788" r:id="rId125"/>
    <p:sldId id="789" r:id="rId126"/>
    <p:sldId id="790" r:id="rId127"/>
    <p:sldId id="791" r:id="rId128"/>
    <p:sldId id="792" r:id="rId129"/>
    <p:sldId id="798" r:id="rId130"/>
    <p:sldId id="799" r:id="rId131"/>
    <p:sldId id="801" r:id="rId132"/>
    <p:sldId id="802" r:id="rId133"/>
    <p:sldId id="803" r:id="rId134"/>
    <p:sldId id="800" r:id="rId135"/>
    <p:sldId id="804" r:id="rId136"/>
    <p:sldId id="805" r:id="rId137"/>
    <p:sldId id="806" r:id="rId138"/>
    <p:sldId id="807" r:id="rId139"/>
    <p:sldId id="808" r:id="rId140"/>
    <p:sldId id="810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  <a:srgbClr val="FF7F85"/>
    <a:srgbClr val="F57BA1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85899" autoAdjust="0"/>
  </p:normalViewPr>
  <p:slideViewPr>
    <p:cSldViewPr snapToGrid="0">
      <p:cViewPr varScale="1">
        <p:scale>
          <a:sx n="92" d="100"/>
          <a:sy n="92" d="100"/>
        </p:scale>
        <p:origin x="1200" y="66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commentAuthors" Target="commentAuthors.xml"/><Relationship Id="rId14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DAE4F2F-A778-42BD-B55A-68CDB49001C7}"/>
    <pc:docChg chg="custSel modSld">
      <pc:chgData name="Cristian Chilipirea" userId="34ab170da5908fc4" providerId="LiveId" clId="{1DAE4F2F-A778-42BD-B55A-68CDB49001C7}" dt="2022-10-16T20:26:13.983" v="15" actId="20577"/>
      <pc:docMkLst>
        <pc:docMk/>
      </pc:docMkLst>
      <pc:sldChg chg="modSp mod">
        <pc:chgData name="Cristian Chilipirea" userId="34ab170da5908fc4" providerId="LiveId" clId="{1DAE4F2F-A778-42BD-B55A-68CDB49001C7}" dt="2022-10-16T20:26:13.983" v="15" actId="20577"/>
        <pc:sldMkLst>
          <pc:docMk/>
          <pc:sldMk cId="736295071" sldId="256"/>
        </pc:sldMkLst>
        <pc:spChg chg="mod">
          <ac:chgData name="Cristian Chilipirea" userId="34ab170da5908fc4" providerId="LiveId" clId="{1DAE4F2F-A778-42BD-B55A-68CDB49001C7}" dt="2022-10-16T20:26:13.983" v="15" actId="20577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EDCE-EAD0-4526-8E14-63DA63AD923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17866-B2AF-442B-BE6E-1C4B04F7FF4D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Sanity check</a:t>
          </a:r>
        </a:p>
      </dgm:t>
    </dgm:pt>
    <dgm:pt modelId="{448594DA-C132-4D9F-AB94-871E1AC08B2B}" type="parTrans" cxnId="{59E36180-4451-40AB-8350-2A5D84CE1E1E}">
      <dgm:prSet/>
      <dgm:spPr/>
      <dgm:t>
        <a:bodyPr/>
        <a:lstStyle/>
        <a:p>
          <a:endParaRPr lang="en-US"/>
        </a:p>
      </dgm:t>
    </dgm:pt>
    <dgm:pt modelId="{B4C17765-5E73-48A2-8F13-6D6219115CAE}" type="sibTrans" cxnId="{59E36180-4451-40AB-8350-2A5D84CE1E1E}">
      <dgm:prSet/>
      <dgm:spPr/>
      <dgm:t>
        <a:bodyPr/>
        <a:lstStyle/>
        <a:p>
          <a:endParaRPr lang="en-US"/>
        </a:p>
      </dgm:t>
    </dgm:pt>
    <dgm:pt modelId="{48B65911-E35D-4CA5-B299-B83B0A72CFD8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Stress test consistency</a:t>
          </a:r>
        </a:p>
      </dgm:t>
    </dgm:pt>
    <dgm:pt modelId="{8F3E3530-EBF3-4CF4-BA82-77F2C70D0C40}" type="parTrans" cxnId="{2F2A0ECA-CB1A-46DD-9855-EDFBDB32F3B2}">
      <dgm:prSet/>
      <dgm:spPr/>
      <dgm:t>
        <a:bodyPr/>
        <a:lstStyle/>
        <a:p>
          <a:endParaRPr lang="en-US"/>
        </a:p>
      </dgm:t>
    </dgm:pt>
    <dgm:pt modelId="{EB48E40F-E40E-4810-BFDB-40029E8B0541}" type="sibTrans" cxnId="{2F2A0ECA-CB1A-46DD-9855-EDFBDB32F3B2}">
      <dgm:prSet/>
      <dgm:spPr/>
      <dgm:t>
        <a:bodyPr/>
        <a:lstStyle/>
        <a:p>
          <a:endParaRPr lang="en-US"/>
        </a:p>
      </dgm:t>
    </dgm:pt>
    <dgm:pt modelId="{728AE926-E9BC-4E85-B380-AFB92E51083B}">
      <dgm:prSet phldrT="[Text]"/>
      <dgm:spPr/>
      <dgm:t>
        <a:bodyPr/>
        <a:lstStyle/>
        <a:p>
          <a:r>
            <a:rPr lang="ro-RO" dirty="0"/>
            <a:t>Singura metodă ”acceptabilă” de a confirma că programul nu are </a:t>
          </a:r>
          <a:r>
            <a:rPr lang="ro-RO" dirty="0" err="1"/>
            <a:t>bug</a:t>
          </a:r>
          <a:r>
            <a:rPr lang="ro-RO" dirty="0"/>
            <a:t>-uri ce apar rar</a:t>
          </a:r>
          <a:endParaRPr lang="en-US" dirty="0"/>
        </a:p>
      </dgm:t>
    </dgm:pt>
    <dgm:pt modelId="{72F98E78-EC2F-48FD-9846-6255043B9B0A}" type="parTrans" cxnId="{6637B0E9-B3DD-4617-B530-ABF3E4C84080}">
      <dgm:prSet/>
      <dgm:spPr/>
      <dgm:t>
        <a:bodyPr/>
        <a:lstStyle/>
        <a:p>
          <a:endParaRPr lang="en-US"/>
        </a:p>
      </dgm:t>
    </dgm:pt>
    <dgm:pt modelId="{315C963F-3917-468B-89BA-8FA7A7F7B567}" type="sibTrans" cxnId="{6637B0E9-B3DD-4617-B530-ABF3E4C84080}">
      <dgm:prSet/>
      <dgm:spPr/>
      <dgm:t>
        <a:bodyPr/>
        <a:lstStyle/>
        <a:p>
          <a:endParaRPr lang="en-US"/>
        </a:p>
      </dgm:t>
    </dgm:pt>
    <dgm:pt modelId="{4A53C6AC-4C0C-4599-A0A0-261DCE02E7FF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Measure time</a:t>
          </a:r>
        </a:p>
      </dgm:t>
    </dgm:pt>
    <dgm:pt modelId="{1C83AAFD-6969-4E27-8945-06DF9EF1077F}" type="parTrans" cxnId="{00D96AF8-C4F0-4392-BA5A-70E973F10F27}">
      <dgm:prSet/>
      <dgm:spPr/>
      <dgm:t>
        <a:bodyPr/>
        <a:lstStyle/>
        <a:p>
          <a:endParaRPr lang="en-US"/>
        </a:p>
      </dgm:t>
    </dgm:pt>
    <dgm:pt modelId="{8FF48107-8347-4A72-AEA7-F4B4C6ABD573}" type="sibTrans" cxnId="{00D96AF8-C4F0-4392-BA5A-70E973F10F27}">
      <dgm:prSet/>
      <dgm:spPr/>
      <dgm:t>
        <a:bodyPr/>
        <a:lstStyle/>
        <a:p>
          <a:endParaRPr lang="en-US"/>
        </a:p>
      </dgm:t>
    </dgm:pt>
    <dgm:pt modelId="{4E49009E-FF0D-4924-A2A9-AE8935E3E699}">
      <dgm:prSet phldrT="[Text]"/>
      <dgm:spPr/>
      <dgm:t>
        <a:bodyPr/>
        <a:lstStyle/>
        <a:p>
          <a:r>
            <a:rPr lang="ro-RO" dirty="0"/>
            <a:t>Pentru a determina că programul e scalabil și într-adevăr implementat în paralel</a:t>
          </a:r>
          <a:endParaRPr lang="en-US" dirty="0"/>
        </a:p>
      </dgm:t>
    </dgm:pt>
    <dgm:pt modelId="{79740A46-BF42-4044-9DD4-910D711596FF}" type="parTrans" cxnId="{C6320D78-7E67-45EB-AC50-74DEAC5B7C80}">
      <dgm:prSet/>
      <dgm:spPr/>
      <dgm:t>
        <a:bodyPr/>
        <a:lstStyle/>
        <a:p>
          <a:endParaRPr lang="en-US"/>
        </a:p>
      </dgm:t>
    </dgm:pt>
    <dgm:pt modelId="{F958F7DB-53A8-4061-8B92-E8AC16AFB693}" type="sibTrans" cxnId="{C6320D78-7E67-45EB-AC50-74DEAC5B7C80}">
      <dgm:prSet/>
      <dgm:spPr/>
      <dgm:t>
        <a:bodyPr/>
        <a:lstStyle/>
        <a:p>
          <a:endParaRPr lang="en-US"/>
        </a:p>
      </dgm:t>
    </dgm:pt>
    <dgm:pt modelId="{5CE712CF-BF70-427F-9BF2-51ED51FE87AA}">
      <dgm:prSet phldrT="[Text]"/>
      <dgm:spPr/>
      <dgm:t>
        <a:bodyPr/>
        <a:lstStyle/>
        <a:p>
          <a:r>
            <a:rPr lang="en-US" dirty="0"/>
            <a:t>Test m</a:t>
          </a:r>
          <a:r>
            <a:rPr lang="ro-RO" noProof="0" dirty="0"/>
            <a:t>ici, rapide pentru a salva timp</a:t>
          </a:r>
          <a:r>
            <a:rPr lang="en-US" dirty="0"/>
            <a:t> </a:t>
          </a:r>
          <a:r>
            <a:rPr lang="ro-RO" noProof="0" dirty="0"/>
            <a:t>dac</a:t>
          </a:r>
          <a:r>
            <a:rPr lang="ro-RO" dirty="0"/>
            <a:t>ă sunt probleme majore</a:t>
          </a:r>
          <a:endParaRPr lang="en-US" dirty="0"/>
        </a:p>
      </dgm:t>
    </dgm:pt>
    <dgm:pt modelId="{A2C9D00A-39A2-4A55-A20F-725C20A211E6}" type="parTrans" cxnId="{B37B4186-E53F-47B8-BA10-FE5D82EAE223}">
      <dgm:prSet/>
      <dgm:spPr/>
      <dgm:t>
        <a:bodyPr/>
        <a:lstStyle/>
        <a:p>
          <a:endParaRPr lang="en-US"/>
        </a:p>
      </dgm:t>
    </dgm:pt>
    <dgm:pt modelId="{CD0433D9-443A-4874-AD17-AC518739F6CB}" type="sibTrans" cxnId="{B37B4186-E53F-47B8-BA10-FE5D82EAE223}">
      <dgm:prSet/>
      <dgm:spPr/>
      <dgm:t>
        <a:bodyPr/>
        <a:lstStyle/>
        <a:p>
          <a:endParaRPr lang="en-US"/>
        </a:p>
      </dgm:t>
    </dgm:pt>
    <dgm:pt modelId="{AB292719-888B-4A65-B397-693CEF82199B}" type="pres">
      <dgm:prSet presAssocID="{501AEDCE-EAD0-4526-8E14-63DA63AD9236}" presName="rootnode" presStyleCnt="0">
        <dgm:presLayoutVars>
          <dgm:chMax/>
          <dgm:chPref/>
          <dgm:dir/>
          <dgm:animLvl val="lvl"/>
        </dgm:presLayoutVars>
      </dgm:prSet>
      <dgm:spPr/>
    </dgm:pt>
    <dgm:pt modelId="{5DC5D845-D185-4674-AF13-C2D6222D9EB0}" type="pres">
      <dgm:prSet presAssocID="{80717866-B2AF-442B-BE6E-1C4B04F7FF4D}" presName="composite" presStyleCnt="0"/>
      <dgm:spPr/>
    </dgm:pt>
    <dgm:pt modelId="{10593CC7-DE42-447F-BCFF-87DC7DEF7A84}" type="pres">
      <dgm:prSet presAssocID="{80717866-B2AF-442B-BE6E-1C4B04F7FF4D}" presName="bentUpArrow1" presStyleLbl="alignImgPlace1" presStyleIdx="0" presStyleCnt="2"/>
      <dgm:spPr/>
    </dgm:pt>
    <dgm:pt modelId="{1522B5A4-371D-4499-94B9-A799C6B38028}" type="pres">
      <dgm:prSet presAssocID="{80717866-B2AF-442B-BE6E-1C4B04F7FF4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8E5E864-D8D7-4FC6-996C-451BC008AA9C}" type="pres">
      <dgm:prSet presAssocID="{80717866-B2AF-442B-BE6E-1C4B04F7FF4D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53AC3CF-3F22-4BD6-81CE-F03027C12871}" type="pres">
      <dgm:prSet presAssocID="{B4C17765-5E73-48A2-8F13-6D6219115CAE}" presName="sibTrans" presStyleCnt="0"/>
      <dgm:spPr/>
    </dgm:pt>
    <dgm:pt modelId="{AE4A4834-0877-46DC-9C7A-1CAB8132FB3B}" type="pres">
      <dgm:prSet presAssocID="{48B65911-E35D-4CA5-B299-B83B0A72CFD8}" presName="composite" presStyleCnt="0"/>
      <dgm:spPr/>
    </dgm:pt>
    <dgm:pt modelId="{42998B5A-FA69-4712-B93B-0FD2E1CE1FA0}" type="pres">
      <dgm:prSet presAssocID="{48B65911-E35D-4CA5-B299-B83B0A72CFD8}" presName="bentUpArrow1" presStyleLbl="alignImgPlace1" presStyleIdx="1" presStyleCnt="2"/>
      <dgm:spPr/>
    </dgm:pt>
    <dgm:pt modelId="{EFDAC94E-8AA9-499C-8DB5-23818F4502E8}" type="pres">
      <dgm:prSet presAssocID="{48B65911-E35D-4CA5-B299-B83B0A72CFD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D70E2BD-73CD-4A88-A9BE-2AA58891ACD3}" type="pres">
      <dgm:prSet presAssocID="{48B65911-E35D-4CA5-B299-B83B0A72CFD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2612BC7-0CC7-44E6-9F69-9FBEB6C17710}" type="pres">
      <dgm:prSet presAssocID="{EB48E40F-E40E-4810-BFDB-40029E8B0541}" presName="sibTrans" presStyleCnt="0"/>
      <dgm:spPr/>
    </dgm:pt>
    <dgm:pt modelId="{0077655B-DE82-4649-8330-7FA94C4C0392}" type="pres">
      <dgm:prSet presAssocID="{4A53C6AC-4C0C-4599-A0A0-261DCE02E7FF}" presName="composite" presStyleCnt="0"/>
      <dgm:spPr/>
    </dgm:pt>
    <dgm:pt modelId="{2E261014-75CB-47EE-BA2F-C7373E12C030}" type="pres">
      <dgm:prSet presAssocID="{4A53C6AC-4C0C-4599-A0A0-261DCE02E7F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41D4D6F-FB99-4CFE-8ADF-30E8745587C8}" type="pres">
      <dgm:prSet presAssocID="{4A53C6AC-4C0C-4599-A0A0-261DCE02E7FF}" presName="FinalChildText" presStyleLbl="revTx" presStyleIdx="2" presStyleCnt="3" custScaleX="127177" custLinFactNeighborX="9850" custLinFactNeighborY="-2167">
        <dgm:presLayoutVars>
          <dgm:chMax val="0"/>
          <dgm:chPref val="0"/>
          <dgm:bulletEnabled val="1"/>
        </dgm:presLayoutVars>
      </dgm:prSet>
      <dgm:spPr/>
    </dgm:pt>
  </dgm:ptLst>
  <dgm:cxnLst>
    <dgm:cxn modelId="{48C1E917-871C-4FE9-B5B3-7E58E8BFA100}" type="presOf" srcId="{80717866-B2AF-442B-BE6E-1C4B04F7FF4D}" destId="{1522B5A4-371D-4499-94B9-A799C6B38028}" srcOrd="0" destOrd="0" presId="urn:microsoft.com/office/officeart/2005/8/layout/StepDownProcess"/>
    <dgm:cxn modelId="{7EECB122-5CDA-47D3-8BCA-8C819F00DA02}" type="presOf" srcId="{48B65911-E35D-4CA5-B299-B83B0A72CFD8}" destId="{EFDAC94E-8AA9-499C-8DB5-23818F4502E8}" srcOrd="0" destOrd="0" presId="urn:microsoft.com/office/officeart/2005/8/layout/StepDownProcess"/>
    <dgm:cxn modelId="{46CCB063-E7C7-404E-AE66-783A13C88807}" type="presOf" srcId="{4E49009E-FF0D-4924-A2A9-AE8935E3E699}" destId="{841D4D6F-FB99-4CFE-8ADF-30E8745587C8}" srcOrd="0" destOrd="0" presId="urn:microsoft.com/office/officeart/2005/8/layout/StepDownProcess"/>
    <dgm:cxn modelId="{EAA34C45-425C-4144-ACFE-1CD2ECDBD6BA}" type="presOf" srcId="{728AE926-E9BC-4E85-B380-AFB92E51083B}" destId="{2D70E2BD-73CD-4A88-A9BE-2AA58891ACD3}" srcOrd="0" destOrd="0" presId="urn:microsoft.com/office/officeart/2005/8/layout/StepDownProcess"/>
    <dgm:cxn modelId="{C6320D78-7E67-45EB-AC50-74DEAC5B7C80}" srcId="{4A53C6AC-4C0C-4599-A0A0-261DCE02E7FF}" destId="{4E49009E-FF0D-4924-A2A9-AE8935E3E699}" srcOrd="0" destOrd="0" parTransId="{79740A46-BF42-4044-9DD4-910D711596FF}" sibTransId="{F958F7DB-53A8-4061-8B92-E8AC16AFB693}"/>
    <dgm:cxn modelId="{59E36180-4451-40AB-8350-2A5D84CE1E1E}" srcId="{501AEDCE-EAD0-4526-8E14-63DA63AD9236}" destId="{80717866-B2AF-442B-BE6E-1C4B04F7FF4D}" srcOrd="0" destOrd="0" parTransId="{448594DA-C132-4D9F-AB94-871E1AC08B2B}" sibTransId="{B4C17765-5E73-48A2-8F13-6D6219115CAE}"/>
    <dgm:cxn modelId="{B37B4186-E53F-47B8-BA10-FE5D82EAE223}" srcId="{80717866-B2AF-442B-BE6E-1C4B04F7FF4D}" destId="{5CE712CF-BF70-427F-9BF2-51ED51FE87AA}" srcOrd="0" destOrd="0" parTransId="{A2C9D00A-39A2-4A55-A20F-725C20A211E6}" sibTransId="{CD0433D9-443A-4874-AD17-AC518739F6CB}"/>
    <dgm:cxn modelId="{D8D56387-A287-4FE0-AEB5-E12CC52B8AF2}" type="presOf" srcId="{4A53C6AC-4C0C-4599-A0A0-261DCE02E7FF}" destId="{2E261014-75CB-47EE-BA2F-C7373E12C030}" srcOrd="0" destOrd="0" presId="urn:microsoft.com/office/officeart/2005/8/layout/StepDownProcess"/>
    <dgm:cxn modelId="{6CA66F8D-C49B-48F1-B023-B540EABC2C85}" type="presOf" srcId="{501AEDCE-EAD0-4526-8E14-63DA63AD9236}" destId="{AB292719-888B-4A65-B397-693CEF82199B}" srcOrd="0" destOrd="0" presId="urn:microsoft.com/office/officeart/2005/8/layout/StepDownProcess"/>
    <dgm:cxn modelId="{918BB9C3-2E73-4C15-9B97-1C053D999C27}" type="presOf" srcId="{5CE712CF-BF70-427F-9BF2-51ED51FE87AA}" destId="{B8E5E864-D8D7-4FC6-996C-451BC008AA9C}" srcOrd="0" destOrd="0" presId="urn:microsoft.com/office/officeart/2005/8/layout/StepDownProcess"/>
    <dgm:cxn modelId="{2F2A0ECA-CB1A-46DD-9855-EDFBDB32F3B2}" srcId="{501AEDCE-EAD0-4526-8E14-63DA63AD9236}" destId="{48B65911-E35D-4CA5-B299-B83B0A72CFD8}" srcOrd="1" destOrd="0" parTransId="{8F3E3530-EBF3-4CF4-BA82-77F2C70D0C40}" sibTransId="{EB48E40F-E40E-4810-BFDB-40029E8B0541}"/>
    <dgm:cxn modelId="{6637B0E9-B3DD-4617-B530-ABF3E4C84080}" srcId="{48B65911-E35D-4CA5-B299-B83B0A72CFD8}" destId="{728AE926-E9BC-4E85-B380-AFB92E51083B}" srcOrd="0" destOrd="0" parTransId="{72F98E78-EC2F-48FD-9846-6255043B9B0A}" sibTransId="{315C963F-3917-468B-89BA-8FA7A7F7B567}"/>
    <dgm:cxn modelId="{00D96AF8-C4F0-4392-BA5A-70E973F10F27}" srcId="{501AEDCE-EAD0-4526-8E14-63DA63AD9236}" destId="{4A53C6AC-4C0C-4599-A0A0-261DCE02E7FF}" srcOrd="2" destOrd="0" parTransId="{1C83AAFD-6969-4E27-8945-06DF9EF1077F}" sibTransId="{8FF48107-8347-4A72-AEA7-F4B4C6ABD573}"/>
    <dgm:cxn modelId="{B7E05FFE-1526-4B6C-967E-50ADED2F8A67}" type="presParOf" srcId="{AB292719-888B-4A65-B397-693CEF82199B}" destId="{5DC5D845-D185-4674-AF13-C2D6222D9EB0}" srcOrd="0" destOrd="0" presId="urn:microsoft.com/office/officeart/2005/8/layout/StepDownProcess"/>
    <dgm:cxn modelId="{6432C14E-C735-459C-8BE7-9D0DBA97B76A}" type="presParOf" srcId="{5DC5D845-D185-4674-AF13-C2D6222D9EB0}" destId="{10593CC7-DE42-447F-BCFF-87DC7DEF7A84}" srcOrd="0" destOrd="0" presId="urn:microsoft.com/office/officeart/2005/8/layout/StepDownProcess"/>
    <dgm:cxn modelId="{087B568E-CB11-4338-9648-2C988A32F84B}" type="presParOf" srcId="{5DC5D845-D185-4674-AF13-C2D6222D9EB0}" destId="{1522B5A4-371D-4499-94B9-A799C6B38028}" srcOrd="1" destOrd="0" presId="urn:microsoft.com/office/officeart/2005/8/layout/StepDownProcess"/>
    <dgm:cxn modelId="{1AC43CD6-674F-47A8-8545-9961EB2EC6C2}" type="presParOf" srcId="{5DC5D845-D185-4674-AF13-C2D6222D9EB0}" destId="{B8E5E864-D8D7-4FC6-996C-451BC008AA9C}" srcOrd="2" destOrd="0" presId="urn:microsoft.com/office/officeart/2005/8/layout/StepDownProcess"/>
    <dgm:cxn modelId="{5E451F9D-DE87-4E05-AC96-56ABB9AB4066}" type="presParOf" srcId="{AB292719-888B-4A65-B397-693CEF82199B}" destId="{253AC3CF-3F22-4BD6-81CE-F03027C12871}" srcOrd="1" destOrd="0" presId="urn:microsoft.com/office/officeart/2005/8/layout/StepDownProcess"/>
    <dgm:cxn modelId="{E37203F5-D838-4E6A-B8A5-B130C7EED878}" type="presParOf" srcId="{AB292719-888B-4A65-B397-693CEF82199B}" destId="{AE4A4834-0877-46DC-9C7A-1CAB8132FB3B}" srcOrd="2" destOrd="0" presId="urn:microsoft.com/office/officeart/2005/8/layout/StepDownProcess"/>
    <dgm:cxn modelId="{E6DE249D-FAB3-439D-9F95-E87087E46D84}" type="presParOf" srcId="{AE4A4834-0877-46DC-9C7A-1CAB8132FB3B}" destId="{42998B5A-FA69-4712-B93B-0FD2E1CE1FA0}" srcOrd="0" destOrd="0" presId="urn:microsoft.com/office/officeart/2005/8/layout/StepDownProcess"/>
    <dgm:cxn modelId="{8015EB9F-4CE5-44B9-88F9-2CECD6FAA427}" type="presParOf" srcId="{AE4A4834-0877-46DC-9C7A-1CAB8132FB3B}" destId="{EFDAC94E-8AA9-499C-8DB5-23818F4502E8}" srcOrd="1" destOrd="0" presId="urn:microsoft.com/office/officeart/2005/8/layout/StepDownProcess"/>
    <dgm:cxn modelId="{5C82D6F6-E453-4E7A-A12E-542B5CD7D71F}" type="presParOf" srcId="{AE4A4834-0877-46DC-9C7A-1CAB8132FB3B}" destId="{2D70E2BD-73CD-4A88-A9BE-2AA58891ACD3}" srcOrd="2" destOrd="0" presId="urn:microsoft.com/office/officeart/2005/8/layout/StepDownProcess"/>
    <dgm:cxn modelId="{BF986A93-2730-422B-861C-E4C614867605}" type="presParOf" srcId="{AB292719-888B-4A65-B397-693CEF82199B}" destId="{62612BC7-0CC7-44E6-9F69-9FBEB6C17710}" srcOrd="3" destOrd="0" presId="urn:microsoft.com/office/officeart/2005/8/layout/StepDownProcess"/>
    <dgm:cxn modelId="{660124AB-22F3-4425-A19C-7B950C541D97}" type="presParOf" srcId="{AB292719-888B-4A65-B397-693CEF82199B}" destId="{0077655B-DE82-4649-8330-7FA94C4C0392}" srcOrd="4" destOrd="0" presId="urn:microsoft.com/office/officeart/2005/8/layout/StepDownProcess"/>
    <dgm:cxn modelId="{00E62B5F-04C6-41DD-9217-B2AAABFBB873}" type="presParOf" srcId="{0077655B-DE82-4649-8330-7FA94C4C0392}" destId="{2E261014-75CB-47EE-BA2F-C7373E12C030}" srcOrd="0" destOrd="0" presId="urn:microsoft.com/office/officeart/2005/8/layout/StepDownProcess"/>
    <dgm:cxn modelId="{0A2FAB97-B393-41ED-9BCF-8F71A5856503}" type="presParOf" srcId="{0077655B-DE82-4649-8330-7FA94C4C0392}" destId="{841D4D6F-FB99-4CFE-8ADF-30E8745587C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93CC7-DE42-447F-BCFF-87DC7DEF7A84}">
      <dsp:nvSpPr>
        <dsp:cNvPr id="0" name=""/>
        <dsp:cNvSpPr/>
      </dsp:nvSpPr>
      <dsp:spPr>
        <a:xfrm rot="5400000">
          <a:off x="598399" y="1502340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2B5A4-371D-4499-94B9-A799C6B38028}">
      <dsp:nvSpPr>
        <dsp:cNvPr id="0" name=""/>
        <dsp:cNvSpPr/>
      </dsp:nvSpPr>
      <dsp:spPr>
        <a:xfrm>
          <a:off x="246376" y="29460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</a:rPr>
            <a:t>Sanity check</a:t>
          </a:r>
        </a:p>
      </dsp:txBody>
      <dsp:txXfrm>
        <a:off x="322818" y="105902"/>
        <a:ext cx="2083848" cy="1412756"/>
      </dsp:txXfrm>
    </dsp:sp>
    <dsp:sp modelId="{B8E5E864-D8D7-4FC6-996C-451BC008AA9C}">
      <dsp:nvSpPr>
        <dsp:cNvPr id="0" name=""/>
        <dsp:cNvSpPr/>
      </dsp:nvSpPr>
      <dsp:spPr>
        <a:xfrm>
          <a:off x="2483109" y="178779"/>
          <a:ext cx="1626786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Test m</a:t>
          </a:r>
          <a:r>
            <a:rPr lang="ro-RO" sz="1400" kern="1200" noProof="0" dirty="0"/>
            <a:t>ici, rapide pentru a salva timp</a:t>
          </a:r>
          <a:r>
            <a:rPr lang="en-US" sz="1400" kern="1200" dirty="0"/>
            <a:t> </a:t>
          </a:r>
          <a:r>
            <a:rPr lang="ro-RO" sz="1400" kern="1200" noProof="0" dirty="0"/>
            <a:t>dac</a:t>
          </a:r>
          <a:r>
            <a:rPr lang="ro-RO" sz="1400" kern="1200" dirty="0"/>
            <a:t>ă sunt probleme majore</a:t>
          </a:r>
          <a:endParaRPr lang="en-US" sz="1400" kern="1200" dirty="0"/>
        </a:p>
      </dsp:txBody>
      <dsp:txXfrm>
        <a:off x="2483109" y="178779"/>
        <a:ext cx="1626786" cy="1265419"/>
      </dsp:txXfrm>
    </dsp:sp>
    <dsp:sp modelId="{42998B5A-FA69-4712-B93B-0FD2E1CE1FA0}">
      <dsp:nvSpPr>
        <dsp:cNvPr id="0" name=""/>
        <dsp:cNvSpPr/>
      </dsp:nvSpPr>
      <dsp:spPr>
        <a:xfrm rot="5400000">
          <a:off x="2452888" y="3261071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AC94E-8AA9-499C-8DB5-23818F4502E8}">
      <dsp:nvSpPr>
        <dsp:cNvPr id="0" name=""/>
        <dsp:cNvSpPr/>
      </dsp:nvSpPr>
      <dsp:spPr>
        <a:xfrm>
          <a:off x="2100866" y="1788191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</a:rPr>
            <a:t>Stress test consistency</a:t>
          </a:r>
        </a:p>
      </dsp:txBody>
      <dsp:txXfrm>
        <a:off x="2177308" y="1864633"/>
        <a:ext cx="2083848" cy="1412756"/>
      </dsp:txXfrm>
    </dsp:sp>
    <dsp:sp modelId="{2D70E2BD-73CD-4A88-A9BE-2AA58891ACD3}">
      <dsp:nvSpPr>
        <dsp:cNvPr id="0" name=""/>
        <dsp:cNvSpPr/>
      </dsp:nvSpPr>
      <dsp:spPr>
        <a:xfrm>
          <a:off x="4337599" y="1937510"/>
          <a:ext cx="1626786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400" kern="1200" dirty="0"/>
            <a:t>Singura metodă ”acceptabilă” de a confirma că programul nu are </a:t>
          </a:r>
          <a:r>
            <a:rPr lang="ro-RO" sz="1400" kern="1200" dirty="0" err="1"/>
            <a:t>bug</a:t>
          </a:r>
          <a:r>
            <a:rPr lang="ro-RO" sz="1400" kern="1200" dirty="0"/>
            <a:t>-uri ce apar rar</a:t>
          </a:r>
          <a:endParaRPr lang="en-US" sz="1400" kern="1200" dirty="0"/>
        </a:p>
      </dsp:txBody>
      <dsp:txXfrm>
        <a:off x="4337599" y="1937510"/>
        <a:ext cx="1626786" cy="1265419"/>
      </dsp:txXfrm>
    </dsp:sp>
    <dsp:sp modelId="{2E261014-75CB-47EE-BA2F-C7373E12C030}">
      <dsp:nvSpPr>
        <dsp:cNvPr id="0" name=""/>
        <dsp:cNvSpPr/>
      </dsp:nvSpPr>
      <dsp:spPr>
        <a:xfrm>
          <a:off x="3955355" y="3546922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</a:rPr>
            <a:t>Measure time</a:t>
          </a:r>
        </a:p>
      </dsp:txBody>
      <dsp:txXfrm>
        <a:off x="4031797" y="3623364"/>
        <a:ext cx="2083848" cy="1412756"/>
      </dsp:txXfrm>
    </dsp:sp>
    <dsp:sp modelId="{841D4D6F-FB99-4CFE-8ADF-30E8745587C8}">
      <dsp:nvSpPr>
        <dsp:cNvPr id="0" name=""/>
        <dsp:cNvSpPr/>
      </dsp:nvSpPr>
      <dsp:spPr>
        <a:xfrm>
          <a:off x="6131271" y="3668820"/>
          <a:ext cx="2068898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500" kern="1200" dirty="0"/>
            <a:t>Pentru a determina că programul e scalabil și într-adevăr implementat în paralel</a:t>
          </a:r>
          <a:endParaRPr lang="en-US" sz="1500" kern="1200" dirty="0"/>
        </a:p>
      </dsp:txBody>
      <dsp:txXfrm>
        <a:off x="6131271" y="3668820"/>
        <a:ext cx="2068898" cy="1265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808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2755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95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36760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29376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24284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06277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51920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212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6533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52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803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43888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571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8691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72393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41792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7206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21945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9618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0021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98756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712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89234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559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41382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11387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6366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7937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36177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54611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296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265501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6314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44524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9432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769041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5970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24516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072063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36336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23761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28466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06878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099481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46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9873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75961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38160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6326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53361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3087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676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686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Taken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Wikipedia</a:t>
            </a:r>
            <a:endParaRPr lang="ro-RO" dirty="0"/>
          </a:p>
          <a:p>
            <a:r>
              <a:rPr lang="en-US" dirty="0"/>
              <a:t>https://en.wikipedia.org/wiki/Amdahl%27s_law#CITEREFRodgers1985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481267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53654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614513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8410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Taken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Wikipedia</a:t>
            </a:r>
            <a:endParaRPr lang="ro-RO" dirty="0"/>
          </a:p>
          <a:p>
            <a:r>
              <a:rPr lang="en-US" dirty="0"/>
              <a:t>https://en.wikipedia.org/wiki/Amdahl%27s_law#CITEREFRodgers1985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4544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3217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altLang="en-US" sz="3200" dirty="0" err="1">
                <a:ea typeface="ＭＳ Ｐゴシック" panose="020B0600070205080204" pitchFamily="34" charset="-128"/>
              </a:rPr>
              <a:t>Complexitate</a:t>
            </a:r>
            <a:r>
              <a:rPr lang="ro-RO" altLang="en-US" sz="3200" dirty="0">
                <a:ea typeface="ＭＳ Ｐゴシック" panose="020B0600070205080204" pitchFamily="34" charset="-128"/>
              </a:rPr>
              <a:t> + </a:t>
            </a:r>
            <a:r>
              <a:rPr lang="en-US" altLang="en-US" sz="3200" dirty="0">
                <a:ea typeface="ＭＳ Ｐゴシック" panose="020B0600070205080204" pitchFamily="34" charset="-128"/>
              </a:rPr>
              <a:t>M</a:t>
            </a:r>
            <a:r>
              <a:rPr lang="ro-RO" altLang="en-US" sz="3200" dirty="0" err="1">
                <a:ea typeface="ＭＳ Ｐゴシック" panose="020B0600070205080204" pitchFamily="34" charset="-128"/>
              </a:rPr>
              <a:t>ăsurare</a:t>
            </a:r>
            <a:r>
              <a:rPr lang="ro-RO" altLang="en-US" sz="3200" dirty="0">
                <a:ea typeface="ＭＳ Ｐゴシック" panose="020B0600070205080204" pitchFamily="34" charset="-128"/>
              </a:rPr>
              <a:t> Timpi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Dr. Ing. Cristian Chilipirea – cristian.chilipirea@</a:t>
            </a:r>
            <a:r>
              <a:rPr lang="en-US" dirty="0" err="1"/>
              <a:t>gmail</a:t>
            </a:r>
            <a:r>
              <a:rPr lang="ro-RO" dirty="0">
                <a:solidFill>
                  <a:schemeClr val="tx2"/>
                </a:solidFill>
              </a:rPr>
              <a:t>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81214F-C15D-4EA2-85DD-C3C03B632BC7}"/>
              </a:ext>
            </a:extLst>
          </p:cNvPr>
          <p:cNvSpPr/>
          <p:nvPr/>
        </p:nvSpPr>
        <p:spPr>
          <a:xfrm>
            <a:off x="1838325" y="3069894"/>
            <a:ext cx="81507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time dd if=/dev/zero of=file.txt count=1024 bs=1   048576</a:t>
            </a:r>
          </a:p>
          <a:p>
            <a:r>
              <a:rPr lang="en-US" sz="2400" dirty="0"/>
              <a:t>1024+0 records in</a:t>
            </a:r>
          </a:p>
          <a:p>
            <a:r>
              <a:rPr lang="en-US" sz="2400" dirty="0"/>
              <a:t>1024+0 records out</a:t>
            </a:r>
          </a:p>
          <a:p>
            <a:r>
              <a:rPr lang="en-US" sz="2400" dirty="0"/>
              <a:t>1073741824 bytes (1.1 GB) copied, 9.4847 s, 113 MB/s</a:t>
            </a:r>
          </a:p>
          <a:p>
            <a:endParaRPr lang="en-US" sz="2400" dirty="0"/>
          </a:p>
          <a:p>
            <a:r>
              <a:rPr lang="en-US" sz="2400" dirty="0"/>
              <a:t>real    0m9.490s</a:t>
            </a:r>
          </a:p>
          <a:p>
            <a:r>
              <a:rPr lang="en-US" sz="2400" dirty="0"/>
              <a:t>user    0m0.000s</a:t>
            </a:r>
          </a:p>
          <a:p>
            <a:r>
              <a:rPr lang="en-US" sz="2400" b="1" dirty="0"/>
              <a:t>sys     0m0.992s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CBD90-4794-4C55-9DAE-5EF05971A095}"/>
              </a:ext>
            </a:extLst>
          </p:cNvPr>
          <p:cNvSpPr txBox="1"/>
          <p:nvPr/>
        </p:nvSpPr>
        <p:spPr>
          <a:xfrm>
            <a:off x="2606566" y="1813881"/>
            <a:ext cx="4918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Orice I/O este făcut de </a:t>
            </a:r>
            <a:r>
              <a:rPr lang="ro-RO" sz="2800" dirty="0" err="1"/>
              <a:t>Kernel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8C5E1B-75D2-4811-A654-21F57BE0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395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16" y="5073436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Sortează crescător coloanele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6DCA-0027-4D7E-A2A6-40565C27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511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0644" y="5453783"/>
                <a:ext cx="3308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dirty="0"/>
                  <a:t>Repetă tot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ori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644" y="5453783"/>
                <a:ext cx="3308406" cy="461665"/>
              </a:xfrm>
              <a:prstGeom prst="rect">
                <a:avLst/>
              </a:prstGeom>
              <a:blipFill>
                <a:blip r:embed="rId3"/>
                <a:stretch>
                  <a:fillRect l="-2952" t="-9333" r="-2214" b="-32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B38D0-D08F-412B-B4A5-9846952A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518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0" y="5209907"/>
            <a:ext cx="7290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ce liniile pare crescător și celelalte descrescător?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13726-8356-4EFC-8B89-95CD5317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047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1" y="5209907"/>
            <a:ext cx="870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De ce liniile pare crescător și celelalte descrescător?</a:t>
            </a:r>
          </a:p>
          <a:p>
            <a:r>
              <a:rPr lang="ro-RO" sz="2400" dirty="0"/>
              <a:t>Dorim compararea celui mai mare element de pe linia i cu cel mai mic de pe linia i+1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1CB0C-5F48-4011-8798-12D76C6D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154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8D66-3583-436D-A701-8D38ADBA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352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675F8-9BAA-4648-B390-3A859544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018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1DD07-9BE6-42FD-BAA6-89EC9DB44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25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4B3D3-7234-4109-9210-C249D7775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590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3B624-FEC7-4A9A-AD2E-04F8D7F3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501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41662-431C-4F17-AC73-9E18A2F2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BFF2-02AB-4FC8-AD7F-584CB4F4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Din program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BA12E6-28B1-48E7-8EF9-053EB53D5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935" y="3144166"/>
            <a:ext cx="8012130" cy="163121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clock_t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t;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WORK();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 - t;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altLang="en-US" sz="2000" b="1" dirty="0">
                <a:solidFill>
                  <a:srgbClr val="7F0055"/>
                </a:solidFill>
                <a:latin typeface="Arial Unicode MS"/>
              </a:rPr>
              <a:t>d</a:t>
            </a: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</a:rPr>
              <a:t>time_taken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= ((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double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)t)/CLOCKS_PER_SEC; </a:t>
            </a:r>
            <a:r>
              <a:rPr lang="en-US" altLang="en-US" sz="2000" dirty="0">
                <a:solidFill>
                  <a:srgbClr val="3F7F59"/>
                </a:solidFill>
                <a:latin typeface="Arial Unicode MS"/>
              </a:rPr>
              <a:t>// in seconds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FA7E67-BAC4-49F2-9F11-6B6CC2E7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317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03912" y="2636912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88088" y="2636912"/>
            <a:ext cx="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303912" y="3140968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03912" y="3140968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03912" y="3717032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888088" y="3717032"/>
            <a:ext cx="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03912" y="4221088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26413" y="5222073"/>
            <a:ext cx="670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/>
              <a:t>Lista finală se obține citind în formă de șerpuită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(snake sort)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2D060-3F60-4D9E-8B95-9C7DBF4B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26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5303912" y="2636912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303912" y="3140968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03912" y="3140968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03912" y="3717032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888088" y="3717032"/>
            <a:ext cx="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03912" y="4221088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88088" y="2636912"/>
            <a:ext cx="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932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497735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18538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539219" y="53012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43112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63915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84718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05399" y="53012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060022" y="53029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580764" y="53029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01567" y="53029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622370" y="53029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226080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746822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267625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788428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BA8AE-F895-4F47-BB6A-50435EB0A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199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461665"/>
              </a:xfrm>
              <a:prstGeom prst="rect">
                <a:avLst/>
              </a:prstGeom>
              <a:blipFill>
                <a:blip r:embed="rId3"/>
                <a:stretch>
                  <a:fillRect l="-1051" t="-9333" b="-32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75BD6-41C5-48A1-B9F6-04076AB6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446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  </m:t>
                    </m:r>
                  </m:oMath>
                </a14:m>
                <a:endParaRPr lang="ro-RO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o-RO" sz="2400" dirty="0"/>
                  <a:t> repetiții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830997"/>
              </a:xfrm>
              <a:prstGeom prst="rect">
                <a:avLst/>
              </a:prstGeom>
              <a:blipFill>
                <a:blip r:embed="rId3"/>
                <a:stretch>
                  <a:fillRect l="-1051" t="-5147" b="-1691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8F721-A855-4C8A-812D-03BEA2C6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487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91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  2 ∗ </m:t>
                    </m:r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ro-RO" sz="2400" dirty="0"/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400" dirty="0"/>
                  <a:t>linii/coloane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917687"/>
              </a:xfrm>
              <a:prstGeom prst="rect">
                <a:avLst/>
              </a:prstGeom>
              <a:blipFill>
                <a:blip r:embed="rId3"/>
                <a:stretch>
                  <a:fillRect l="-1051" t="-1333" b="-13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08AC9-761F-4E9A-9A99-22FDCDF7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769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937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  2 ∗ </m:t>
                    </m:r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ro-RO" sz="2400" i="1">
                        <a:latin typeface="Cambria Math" panose="02040503050406030204" pitchFamily="18" charset="0"/>
                      </a:rPr>
                      <m:t> ∗</m:t>
                    </m:r>
                    <m:rad>
                      <m:ra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ro-RO" sz="2400" dirty="0"/>
              </a:p>
              <a:p>
                <a14:m>
                  <m:oMath xmlns:m="http://schemas.openxmlformats.org/officeDocument/2006/math">
                    <m:rad>
                      <m:ra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ro-RO" sz="2400" dirty="0"/>
                  <a:t>  cel mai bun algoritm secvențial de sortare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937629"/>
              </a:xfrm>
              <a:prstGeom prst="rect">
                <a:avLst/>
              </a:prstGeom>
              <a:blipFill>
                <a:blip r:embed="rId3"/>
                <a:stretch>
                  <a:fillRect l="-1051" b="-150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25F6C-B42A-4EE3-9885-AD382C45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901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2721" y="5209906"/>
                <a:ext cx="8700955" cy="49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ro-RO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6"/>
                <a:ext cx="8700955" cy="496418"/>
              </a:xfrm>
              <a:prstGeom prst="rect">
                <a:avLst/>
              </a:prstGeom>
              <a:blipFill>
                <a:blip r:embed="rId3"/>
                <a:stretch>
                  <a:fillRect l="-1051" t="-2469" b="-28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39344-16D4-4518-B092-7667D1B8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452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2721" y="5209906"/>
                <a:ext cx="8700955" cy="86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ro-RO" sz="2400" dirty="0"/>
              </a:p>
              <a:p>
                <a:r>
                  <a:rPr lang="ro-RO" sz="2400" dirty="0"/>
                  <a:t>Cel mai bun algoritm secvențial rămâne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o-RO" sz="24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6"/>
                <a:ext cx="8700955" cy="865750"/>
              </a:xfrm>
              <a:prstGeom prst="rect">
                <a:avLst/>
              </a:prstGeom>
              <a:blipFill>
                <a:blip r:embed="rId3"/>
                <a:stretch>
                  <a:fillRect l="-1051" t="-1408" b="-1549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8B685-274B-47AD-AD9A-8E62104F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147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1" y="5209907"/>
            <a:ext cx="8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Cum paralelizăm?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D39CD-36F1-4710-8663-31E0DF93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18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1" y="5209907"/>
            <a:ext cx="870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Cum paralelizăm?</a:t>
            </a:r>
          </a:p>
          <a:p>
            <a:r>
              <a:rPr lang="ro-RO" sz="2400" dirty="0"/>
              <a:t>Toate liniile în paralel, barieră, apoi toate coloanele, apoi barieră, și repetăm.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4432B-5A4F-4306-A1EF-5FAA01CC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8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BFF2-02AB-4FC8-AD7F-584CB4F4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Din program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BA12E6-28B1-48E7-8EF9-053EB53D5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935" y="3144166"/>
            <a:ext cx="8012130" cy="163121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clock_t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t;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WORK();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 - t;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altLang="en-US" sz="2000" b="1" dirty="0">
                <a:solidFill>
                  <a:srgbClr val="7F0055"/>
                </a:solidFill>
                <a:latin typeface="Arial Unicode MS"/>
              </a:rPr>
              <a:t>d</a:t>
            </a: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</a:rPr>
              <a:t>time_taken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= ((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double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)t)/CLOCKS_PER_SEC; </a:t>
            </a:r>
            <a:r>
              <a:rPr lang="en-US" altLang="en-US" sz="2000" dirty="0">
                <a:solidFill>
                  <a:srgbClr val="3F7F59"/>
                </a:solidFill>
                <a:latin typeface="Arial Unicode MS"/>
              </a:rPr>
              <a:t>// in seconds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21154-8FA2-45CC-A869-720B8EE7AB6B}"/>
              </a:ext>
            </a:extLst>
          </p:cNvPr>
          <p:cNvSpPr txBox="1"/>
          <p:nvPr/>
        </p:nvSpPr>
        <p:spPr>
          <a:xfrm rot="18186589">
            <a:off x="1236789" y="3639594"/>
            <a:ext cx="497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6000" b="1" dirty="0">
                <a:solidFill>
                  <a:srgbClr val="FF0000"/>
                </a:solidFill>
              </a:rPr>
              <a:t>DO NOT USE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9B453-703B-4344-893F-FFBDECEC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438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1" y="5209907"/>
            <a:ext cx="870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Cum paralelizăm?</a:t>
            </a:r>
          </a:p>
          <a:p>
            <a:r>
              <a:rPr lang="ro-RO" sz="2400" dirty="0"/>
              <a:t>Toate liniile în paralel, barieră, apoi toate coloanele, apoi barieră, și repetăm.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8D2E6-6CF4-48A3-82D3-AF07E725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195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1261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∗  2 ∗ </m:t>
                      </m:r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r>
                        <a:rPr lang="ro-RO" sz="2400" i="1">
                          <a:latin typeface="Cambria Math" panose="02040503050406030204" pitchFamily="18" charset="0"/>
                        </a:rPr>
                        <m:t> ∗</m:t>
                      </m:r>
                      <m:rad>
                        <m:ra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1261371"/>
              </a:xfrm>
              <a:prstGeom prst="rect">
                <a:avLst/>
              </a:prstGeom>
              <a:blipFill>
                <a:blip r:embed="rId3"/>
                <a:stretch>
                  <a:fillRect l="-1051" t="-33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5C8A-EBD7-442E-8704-B8BDE9E3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57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1261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   N = 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∗ 2 ∗</m:t>
                      </m:r>
                      <m:rad>
                        <m:ra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1261371"/>
              </a:xfrm>
              <a:prstGeom prst="rect">
                <a:avLst/>
              </a:prstGeom>
              <a:blipFill>
                <a:blip r:embed="rId3"/>
                <a:stretch>
                  <a:fillRect l="-1051" t="-33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17CA2-B4C7-405C-AA81-80F9AD98C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044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892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 N = 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o-RO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892039"/>
              </a:xfrm>
              <a:prstGeom prst="rect">
                <a:avLst/>
              </a:prstGeom>
              <a:blipFill>
                <a:blip r:embed="rId3"/>
                <a:stretch>
                  <a:fillRect l="-1051" t="-47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D8B01-368E-4B90-9FBE-51E6D85D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060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4001" y="5085513"/>
                <a:ext cx="8700955" cy="1622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∗  2 ∗ </m:t>
                      </m:r>
                      <m:f>
                        <m:f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num>
                        <m:den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ro-RO" sz="2400" i="1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622752"/>
              </a:xfrm>
              <a:prstGeom prst="rect">
                <a:avLst/>
              </a:prstGeom>
              <a:blipFill>
                <a:blip r:embed="rId3"/>
                <a:stretch>
                  <a:fillRect l="-1051" t="-263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026E4-4F8C-400A-BCA0-7DA6044A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736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4001" y="5085513"/>
                <a:ext cx="8700955" cy="155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554336"/>
              </a:xfrm>
              <a:prstGeom prst="rect">
                <a:avLst/>
              </a:prstGeom>
              <a:blipFill>
                <a:blip r:embed="rId3"/>
                <a:stretch>
                  <a:fillRect l="-1051" t="-27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B8EA6-247B-400E-9783-73EA0D11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676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Speedup?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ro-RO" sz="24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ro-RO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o-RO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𝑁𝑙𝑜𝑔</m:t>
                        </m:r>
                      </m:e>
                      <m:sub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blipFill>
                <a:blip r:embed="rId3"/>
                <a:stretch>
                  <a:fillRect l="-1051" t="-315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9C3CC-B23D-41B7-8747-A6555D617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837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8FA480-2CE8-44DA-B349-52B50CC06AF8}"/>
                  </a:ext>
                </a:extLst>
              </p:cNvPr>
              <p:cNvSpPr txBox="1"/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Speedup?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ro-RO" sz="24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ro-RO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o-RO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𝑁𝑙𝑜𝑔</m:t>
                        </m:r>
                      </m:e>
                      <m:sub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8FA480-2CE8-44DA-B349-52B50CC0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blipFill>
                <a:blip r:embed="rId3"/>
                <a:stretch>
                  <a:fillRect l="-1051" t="-315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F7575-FAA5-47CD-87F5-02F9F3917E64}"/>
                  </a:ext>
                </a:extLst>
              </p:cNvPr>
              <p:cNvSpPr txBox="1"/>
              <p:nvPr/>
            </p:nvSpPr>
            <p:spPr>
              <a:xfrm>
                <a:off x="1954924" y="2648608"/>
                <a:ext cx="2629246" cy="83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i="1" dirty="0">
                                  <a:latin typeface="Cambria Math" panose="02040503050406030204" pitchFamily="18" charset="0"/>
                                </a:rPr>
                                <m:t>𝑁𝑙𝑜𝑔</m:t>
                              </m:r>
                            </m:e>
                            <m:sub>
                              <m:r>
                                <a:rPr lang="ro-RO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nor/>
                            </m:rPr>
                            <a:rPr lang="ro-RO" dirty="0"/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ro-R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ro-R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o-RO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o-RO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o-R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ro-R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F7575-FAA5-47CD-87F5-02F9F391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24" y="2648608"/>
                <a:ext cx="2629246" cy="838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8A851-3C54-4E01-8115-8C66D955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419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8FA480-2CE8-44DA-B349-52B50CC06AF8}"/>
                  </a:ext>
                </a:extLst>
              </p:cNvPr>
              <p:cNvSpPr txBox="1"/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Speedup?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ro-RO" sz="24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ro-RO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o-RO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𝑁𝑙𝑜𝑔</m:t>
                        </m:r>
                      </m:e>
                      <m:sub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8FA480-2CE8-44DA-B349-52B50CC0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blipFill>
                <a:blip r:embed="rId3"/>
                <a:stretch>
                  <a:fillRect l="-1051" t="-315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F7575-FAA5-47CD-87F5-02F9F3917E64}"/>
                  </a:ext>
                </a:extLst>
              </p:cNvPr>
              <p:cNvSpPr txBox="1"/>
              <p:nvPr/>
            </p:nvSpPr>
            <p:spPr>
              <a:xfrm>
                <a:off x="1954925" y="2648607"/>
                <a:ext cx="1990545" cy="894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F7575-FAA5-47CD-87F5-02F9F391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25" y="2648607"/>
                <a:ext cx="1990545" cy="894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BD1FB-B1F2-420B-8661-4ABB8708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660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F71954-3FEE-4A2F-9D35-B9B6DCC1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29194-92DC-48B7-9619-0E6C06EA26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7253E-2E3F-4CC0-8D42-C8D38955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BFF2-02AB-4FC8-AD7F-584CB4F4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Din program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BA12E6-28B1-48E7-8EF9-053EB53D5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935" y="3144166"/>
            <a:ext cx="8012130" cy="163121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clock_t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t;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WORK();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 - t;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altLang="en-US" sz="2000" b="1" dirty="0">
                <a:solidFill>
                  <a:srgbClr val="7F0055"/>
                </a:solidFill>
                <a:latin typeface="Arial Unicode MS"/>
              </a:rPr>
              <a:t>d</a:t>
            </a: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</a:rPr>
              <a:t>time_taken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= ((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double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)t)/CLOCKS_PER_SEC; </a:t>
            </a:r>
            <a:r>
              <a:rPr lang="en-US" altLang="en-US" sz="2000" dirty="0">
                <a:solidFill>
                  <a:srgbClr val="3F7F59"/>
                </a:solidFill>
                <a:latin typeface="Arial Unicode MS"/>
              </a:rPr>
              <a:t>// in seconds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21154-8FA2-45CC-A869-720B8EE7AB6B}"/>
              </a:ext>
            </a:extLst>
          </p:cNvPr>
          <p:cNvSpPr txBox="1"/>
          <p:nvPr/>
        </p:nvSpPr>
        <p:spPr>
          <a:xfrm rot="18186589">
            <a:off x="1236789" y="3639594"/>
            <a:ext cx="497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6000" b="1" dirty="0">
                <a:solidFill>
                  <a:srgbClr val="FF0000"/>
                </a:solidFill>
              </a:rPr>
              <a:t>DO NOT USE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F966B-4F0A-4092-B7CD-F4723D61976B}"/>
              </a:ext>
            </a:extLst>
          </p:cNvPr>
          <p:cNvSpPr/>
          <p:nvPr/>
        </p:nvSpPr>
        <p:spPr>
          <a:xfrm>
            <a:off x="3594653" y="5225614"/>
            <a:ext cx="65074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 err="1"/>
              <a:t>From</a:t>
            </a:r>
            <a:r>
              <a:rPr lang="ro-RO" sz="2400" dirty="0"/>
              <a:t> </a:t>
            </a:r>
            <a:r>
              <a:rPr lang="ro-RO" sz="2400" dirty="0" err="1"/>
              <a:t>man</a:t>
            </a:r>
            <a:r>
              <a:rPr lang="ro-RO" sz="2400" dirty="0"/>
              <a:t>: </a:t>
            </a:r>
            <a:r>
              <a:rPr lang="en-GB" sz="2400" dirty="0"/>
              <a:t>the value returned by </a:t>
            </a:r>
            <a:r>
              <a:rPr lang="en-GB" sz="2400" b="1" dirty="0"/>
              <a:t>clock</a:t>
            </a:r>
            <a:r>
              <a:rPr lang="en-GB" sz="2400" dirty="0"/>
              <a:t>() also includes the times of any children</a:t>
            </a:r>
            <a:r>
              <a:rPr lang="ro-RO" sz="2400" dirty="0"/>
              <a:t>.</a:t>
            </a:r>
            <a:endParaRPr 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517CD6-987D-4401-8514-29D7330F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702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950785"/>
            <a:ext cx="5958682" cy="178510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(i=0; i&lt;N;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1DB989-5E76-420C-BF7D-5DDB8050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05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950785"/>
            <a:ext cx="5958682" cy="178510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(i=0; i&lt;N;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CB86A-FF1B-42DC-968B-021A07185E05}"/>
              </a:ext>
            </a:extLst>
          </p:cNvPr>
          <p:cNvSpPr txBox="1"/>
          <p:nvPr/>
        </p:nvSpPr>
        <p:spPr>
          <a:xfrm>
            <a:off x="2164146" y="5002924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70BDC-9D53-4A38-9ECA-96211974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003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950785"/>
            <a:ext cx="5958682" cy="178510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(i=0; i&lt;N;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CB86A-FF1B-42DC-968B-021A07185E05}"/>
              </a:ext>
            </a:extLst>
          </p:cNvPr>
          <p:cNvSpPr txBox="1"/>
          <p:nvPr/>
        </p:nvSpPr>
        <p:spPr>
          <a:xfrm>
            <a:off x="2164146" y="5002924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FF6D3-CE4F-4407-BB11-E18964FED50E}"/>
                  </a:ext>
                </a:extLst>
              </p:cNvPr>
              <p:cNvSpPr txBox="1"/>
              <p:nvPr/>
            </p:nvSpPr>
            <p:spPr>
              <a:xfrm>
                <a:off x="5553392" y="5264535"/>
                <a:ext cx="19036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FF6D3-CE4F-4407-BB11-E18964FED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392" y="5264535"/>
                <a:ext cx="190366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7E3229-2ECD-4C9A-AB9C-A2B0CE8C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604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950785"/>
            <a:ext cx="5958682" cy="178510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(i=0; i&lt;N;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CB86A-FF1B-42DC-968B-021A07185E05}"/>
              </a:ext>
            </a:extLst>
          </p:cNvPr>
          <p:cNvSpPr txBox="1"/>
          <p:nvPr/>
        </p:nvSpPr>
        <p:spPr>
          <a:xfrm>
            <a:off x="2164146" y="5002924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FF6D3-CE4F-4407-BB11-E18964FED50E}"/>
                  </a:ext>
                </a:extLst>
              </p:cNvPr>
              <p:cNvSpPr txBox="1"/>
              <p:nvPr/>
            </p:nvSpPr>
            <p:spPr>
              <a:xfrm>
                <a:off x="5553392" y="5264535"/>
                <a:ext cx="19036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FF6D3-CE4F-4407-BB11-E18964FED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392" y="5264535"/>
                <a:ext cx="190366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E0A7E9-6099-473B-98B9-B7CF2FD3F484}"/>
                  </a:ext>
                </a:extLst>
              </p:cNvPr>
              <p:cNvSpPr txBox="1"/>
              <p:nvPr/>
            </p:nvSpPr>
            <p:spPr>
              <a:xfrm>
                <a:off x="2270235" y="1609732"/>
                <a:ext cx="44126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Aten</a:t>
                </a:r>
                <a:r>
                  <a:rPr lang="ro-RO" sz="2800" dirty="0"/>
                  <a:t>ție avem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o-RO" sz="2800" dirty="0"/>
                  <a:t> elemente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E0A7E9-6099-473B-98B9-B7CF2FD3F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35" y="1609732"/>
                <a:ext cx="4412683" cy="523220"/>
              </a:xfrm>
              <a:prstGeom prst="rect">
                <a:avLst/>
              </a:prstGeom>
              <a:blipFill>
                <a:blip r:embed="rId3"/>
                <a:stretch>
                  <a:fillRect l="-2762" t="-11628" r="-1519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956C434-B752-499A-8AF0-0C6B8EE4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44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B0C0FC-C362-4860-9BB2-CE008493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433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5" y="1429407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989C8-E19C-411F-9B6E-6AA1BD68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317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5" y="1429407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/>
              <p:nvPr/>
            </p:nvSpPr>
            <p:spPr>
              <a:xfrm>
                <a:off x="7916546" y="2135178"/>
                <a:ext cx="1741118" cy="953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3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3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ro-RO" sz="36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ro-RO" sz="36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46" y="2135178"/>
                <a:ext cx="1741118" cy="953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208A000-1691-40C0-BD8B-5AFCEB6E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27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6" y="14294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Speedup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/>
              <p:nvPr/>
            </p:nvSpPr>
            <p:spPr>
              <a:xfrm>
                <a:off x="7916546" y="2135178"/>
                <a:ext cx="1741118" cy="953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3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3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ro-RO" sz="36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ro-RO" sz="3600" dirty="0"/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46" y="2135178"/>
                <a:ext cx="1741118" cy="953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8F4CF5-DA38-43A4-85CC-234BDA3A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662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6" y="14294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Speedup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/>
              <p:nvPr/>
            </p:nvSpPr>
            <p:spPr>
              <a:xfrm>
                <a:off x="7916547" y="2135177"/>
                <a:ext cx="1959767" cy="1736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6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o-RO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ro-RO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47" y="2135177"/>
                <a:ext cx="1959767" cy="17366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A646C5-561C-4756-847A-5011CEF5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16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6" y="14294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Speedup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/>
              <p:nvPr/>
            </p:nvSpPr>
            <p:spPr>
              <a:xfrm>
                <a:off x="7916547" y="2135178"/>
                <a:ext cx="14649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6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47" y="2135178"/>
                <a:ext cx="146495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86811E8-B054-4415-8BCC-B201015A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3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500F-7F21-4F12-BFB0-E4D03B10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Din program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FB6742-5D4F-4D3D-BC0B-2459F251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2179514"/>
            <a:ext cx="8236550" cy="267765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struct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timespec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start, finish; 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double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elapsed; 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clock_gettime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(CLOCK_MONOTONIC, &amp;start); 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WORK(); 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clock_gettime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(CLOCK_MONOTONIC, &amp;finish);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elapsed = 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finish.tv_sec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-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start.tv_sec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elapsed += 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finish.tv_nsec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-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start.tv_nsec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/ 1000000000.0;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F8E8A8-F605-435D-ABA3-72747134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843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9B0E-75D5-4377-8915-FD56D038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Super-linear speedup?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A37AA-96A6-493E-BEDE-AA4AD0B785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/>
              <a:t>			S &gt; P?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87EB5-211A-4063-9057-1E424358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1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0FBB-01E8-4403-B907-2CE31A5E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cu sau fără I/O?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9B120B-8CF1-4FF1-A467-A0C0379D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0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508B-D4D5-4256-BDF4-4628F59B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Performanța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FE73-A260-4A27-908F-0F7C0339E1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</a:t>
            </a:r>
          </a:p>
          <a:p>
            <a:r>
              <a:rPr lang="ro-RO" dirty="0"/>
              <a:t>Memorie ocupată</a:t>
            </a:r>
          </a:p>
          <a:p>
            <a:r>
              <a:rPr lang="ro-RO" dirty="0"/>
              <a:t>Număr de procese (</a:t>
            </a:r>
            <a:r>
              <a:rPr lang="ro-RO" dirty="0" err="1"/>
              <a:t>thread</a:t>
            </a:r>
            <a:r>
              <a:rPr lang="ro-RO" dirty="0"/>
              <a:t>-uri)</a:t>
            </a:r>
          </a:p>
          <a:p>
            <a:r>
              <a:rPr lang="ro-RO" dirty="0"/>
              <a:t>Scalabilitate</a:t>
            </a:r>
          </a:p>
          <a:p>
            <a:r>
              <a:rPr lang="ro-RO" dirty="0"/>
              <a:t>Toleranță la defecte</a:t>
            </a:r>
          </a:p>
          <a:p>
            <a:r>
              <a:rPr lang="ro-RO" dirty="0"/>
              <a:t>Cost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11DAA-8742-4132-B39C-5012E12B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AE59-E135-4755-9219-EA371E82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37A38-16FA-4EF1-8B80-7633B78339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T - Timpul total necesar execuției programului paralel</a:t>
                </a:r>
              </a:p>
              <a:p>
                <a:r>
                  <a:rPr lang="ro-RO" dirty="0"/>
                  <a:t>P - Numărul de procesoare utilizate</a:t>
                </a:r>
              </a:p>
              <a:p>
                <a:r>
                  <a:rPr lang="ro-RO" dirty="0"/>
                  <a:t>S – </a:t>
                </a:r>
                <a:r>
                  <a:rPr lang="ro-RO" dirty="0" err="1"/>
                  <a:t>Speedup</a:t>
                </a:r>
                <a:endParaRPr lang="ro-RO" dirty="0"/>
              </a:p>
              <a:p>
                <a:pPr lvl="1"/>
                <a14:m>
                  <m:oMath xmlns:m="http://schemas.openxmlformats.org/officeDocument/2006/math">
                    <m:r>
                      <a:rPr lang="ro-RO" sz="3200" i="1">
                        <a:latin typeface="Cambria Math"/>
                      </a:rPr>
                      <m:t>𝑆</m:t>
                    </m:r>
                    <m:r>
                      <a:rPr lang="ro-RO" sz="3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ro-RO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200" i="1">
                            <a:latin typeface="Cambria Math"/>
                          </a:rPr>
                          <m:t>𝐺</m:t>
                        </m:r>
                      </m:num>
                      <m:den>
                        <m:r>
                          <a:rPr lang="ro-RO" sz="3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ro-RO" sz="3200" dirty="0"/>
              </a:p>
              <a:p>
                <a:r>
                  <a:rPr lang="ro-RO" dirty="0"/>
                  <a:t>G – Timp execuție cel mai rapid algoritm secvențial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37A38-16FA-4EF1-8B80-7633B7833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E1C39-DEC2-4FBE-BF69-6D057AAD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04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5D30BC-A084-4C15-B169-767545A9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D9FE4C-1321-445A-97A9-EB4CB22597B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Costul C = T * P</a:t>
                </a:r>
              </a:p>
              <a:p>
                <a:endParaRPr lang="ro-RO" dirty="0"/>
              </a:p>
              <a:p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Eficienţa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/>
                      </a:rPr>
                      <m:t>𝐸</m:t>
                    </m:r>
                    <m:r>
                      <a:rPr lang="ro-RO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/>
                          </a:rPr>
                          <m:t>𝐺</m:t>
                        </m:r>
                      </m:num>
                      <m:den>
                        <m:r>
                          <a:rPr lang="ro-RO" i="1">
                            <a:latin typeface="Cambria Math"/>
                          </a:rPr>
                          <m:t>𝐶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𝑇𝑃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ro-RO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D9FE4C-1321-445A-97A9-EB4CB2259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75284-85C5-424A-984F-4452891D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7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AE9A0-3E34-4CD7-BF47-F881090B6226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34960-B10E-42D7-AE43-AAAE80441122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AF310A-B532-4E9A-B15C-871803F807A8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3F1897-A9AF-41CA-A8F1-75A77E483F17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ECB082-75E9-43CA-830F-CB0E4C696AFC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98E3EE-E33B-4134-AAE4-F4B985CE9BE3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52889A-399E-4B4E-BA3A-F2EBEBA2C89D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96703C-4295-4CFA-970A-CBA7FAAA8D37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31D139-F871-4538-B209-A00049EA8518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9A136-17CD-4921-BD8B-9983ABDA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7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585D7-0E93-40F8-9DB9-4D41FEE22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40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8BCEB-AAD2-46D9-AC53-59C469C4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3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AE9A0-3E34-4CD7-BF47-F881090B6226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28B35-9CCC-4943-866B-F065C408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06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AE9A0-3E34-4CD7-BF47-F881090B6226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34960-B10E-42D7-AE43-AAAE80441122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2DED1-ACB9-49A2-873B-89D46320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8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4" y="5713027"/>
            <a:ext cx="526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 O(</a:t>
            </a:r>
            <a:r>
              <a:rPr lang="ro-RO" sz="2800" b="1" dirty="0"/>
              <a:t>N</a:t>
            </a:r>
            <a:r>
              <a:rPr lang="ro-RO" sz="2800" dirty="0"/>
              <a:t>)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AE9A0-3E34-4CD7-BF47-F881090B6226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34960-B10E-42D7-AE43-AAAE80441122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AF310A-B532-4E9A-B15C-871803F807A8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3F1897-A9AF-41CA-A8F1-75A77E483F17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ECB082-75E9-43CA-830F-CB0E4C696AFC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98E3EE-E33B-4134-AAE4-F4B985CE9BE3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52889A-399E-4B4E-BA3A-F2EBEBA2C89D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96703C-4295-4CFA-970A-CBA7FAAA8D37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31D139-F871-4538-B209-A00049EA8518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F455C-2164-48F8-B022-625BFDE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5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paralelă?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B9491-17D6-4725-AFBE-9D88EF3F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54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985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paralelă?</a:t>
            </a:r>
            <a:r>
              <a:rPr lang="ro-RO" sz="2800" b="1" dirty="0"/>
              <a:t> O(1) </a:t>
            </a:r>
            <a:r>
              <a:rPr lang="ro-RO" sz="2800" dirty="0"/>
              <a:t>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20EFF2-6197-41CF-BFC6-F449223CF96F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A66D92-683F-4CB0-BC97-96F77CD86E63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35671-46A3-4501-B302-1FB98B553AC0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5629C4-559D-4D9A-9BC1-528850BE75CD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680F3-A691-4A99-B038-B072029698FE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13641-16F6-40E3-BD69-6976EC1F0328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BA4C91-F938-4DB2-9BCB-986432C2A292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BBA85C-C5F0-49DA-BDB9-8101721E80A7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82D176-A2F0-41CA-BC2C-1C4376B9571E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3B4AF0-F831-4C23-AFB1-8B43D580B1FF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70C462-B443-4638-946A-CAD3725B6FAA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54A7-2215-4533-B2AE-65E6879B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4" y="5713027"/>
            <a:ext cx="5985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paralelă? </a:t>
            </a:r>
            <a:r>
              <a:rPr lang="ro-RO" sz="2800" b="1" dirty="0"/>
              <a:t>O(1) </a:t>
            </a:r>
            <a:r>
              <a:rPr lang="ro-RO" sz="2800" dirty="0"/>
              <a:t>? </a:t>
            </a:r>
            <a:r>
              <a:rPr lang="ro-RO" sz="2800" b="1" dirty="0"/>
              <a:t>P</a:t>
            </a:r>
            <a:r>
              <a:rPr lang="ro-RO" sz="2800" dirty="0"/>
              <a:t> = </a:t>
            </a:r>
            <a:r>
              <a:rPr lang="ro-RO" sz="2800" b="1" dirty="0"/>
              <a:t>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20EFF2-6197-41CF-BFC6-F449223CF96F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A66D92-683F-4CB0-BC97-96F77CD86E63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35671-46A3-4501-B302-1FB98B553AC0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5629C4-559D-4D9A-9BC1-528850BE75CD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680F3-A691-4A99-B038-B072029698FE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13641-16F6-40E3-BD69-6976EC1F0328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BA4C91-F938-4DB2-9BCB-986432C2A292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BBA85C-C5F0-49DA-BDB9-8101721E80A7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82D176-A2F0-41CA-BC2C-1C4376B9571E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3B4AF0-F831-4C23-AFB1-8B43D580B1FF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70C462-B443-4638-946A-CAD3725B6FAA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06E09-8969-468D-866F-F12196EB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9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4493773" y="5713028"/>
                <a:ext cx="4684296" cy="710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/>
                  <a:t>Complexitate paralelă? </a:t>
                </a:r>
                <a:r>
                  <a:rPr lang="ro-RO" sz="2800" b="1" dirty="0"/>
                  <a:t>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73" y="5713028"/>
                <a:ext cx="4684296" cy="710579"/>
              </a:xfrm>
              <a:prstGeom prst="rect">
                <a:avLst/>
              </a:prstGeom>
              <a:blipFill>
                <a:blip r:embed="rId2"/>
                <a:stretch>
                  <a:fillRect l="-2601" r="-1430" b="-85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20EFF2-6197-41CF-BFC6-F449223CF96F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A66D92-683F-4CB0-BC97-96F77CD86E63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35671-46A3-4501-B302-1FB98B553AC0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5629C4-559D-4D9A-9BC1-528850BE75CD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680F3-A691-4A99-B038-B072029698FE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13641-16F6-40E3-BD69-6976EC1F0328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BA4C91-F938-4DB2-9BCB-986432C2A292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BBA85C-C5F0-49DA-BDB9-8101721E80A7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82D176-A2F0-41CA-BC2C-1C4376B9571E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3B4AF0-F831-4C23-AFB1-8B43D580B1FF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70C462-B443-4638-946A-CAD3725B6FAA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D5870-DCB0-4B24-B151-FED696D1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9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1911503" y="3903488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Speedup</a:t>
            </a:r>
            <a:r>
              <a:rPr lang="ro-RO" sz="2800" dirty="0"/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391BF-3E08-4D14-867B-99D1799D5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1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C20D-19D6-4933-8398-486761C3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Măsurarea timpului de execuție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955FE-EA23-4AD3-8E96-22A8EF89C4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235199"/>
            <a:ext cx="11197087" cy="4062083"/>
          </a:xfrm>
        </p:spPr>
        <p:txBody>
          <a:bodyPr/>
          <a:lstStyle/>
          <a:p>
            <a:pPr marL="0" indent="0">
              <a:buNone/>
            </a:pPr>
            <a:r>
              <a:rPr lang="ro-RO" sz="3200" dirty="0" err="1"/>
              <a:t>time</a:t>
            </a:r>
            <a:r>
              <a:rPr lang="ro-RO" sz="3200" dirty="0"/>
              <a:t> ./executabil p a r a m e t r i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2BE77-D038-422B-826C-8634DEBC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98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8"/>
                <a:ext cx="1925527" cy="1572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 err="1"/>
                  <a:t>Speedup</a:t>
                </a:r>
                <a:r>
                  <a:rPr lang="ro-RO" sz="2800" dirty="0"/>
                  <a:t>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8"/>
                <a:ext cx="1925527" cy="1572354"/>
              </a:xfrm>
              <a:prstGeom prst="rect">
                <a:avLst/>
              </a:prstGeom>
              <a:blipFill>
                <a:blip r:embed="rId2"/>
                <a:stretch>
                  <a:fillRect l="-6667" t="-3876" r="-5714" b="-348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9A2E0-64E7-462B-B63D-F9F1AAD8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9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 err="1"/>
                  <a:t>Speedup</a:t>
                </a:r>
                <a:r>
                  <a:rPr lang="ro-RO" sz="2800" dirty="0"/>
                  <a:t>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blipFill>
                <a:blip r:embed="rId2"/>
                <a:stretch>
                  <a:fillRect l="-6667" t="-3040" r="-5714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EB44-67AB-43EC-862A-4266484B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55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 err="1"/>
                  <a:t>Speedup</a:t>
                </a:r>
                <a:r>
                  <a:rPr lang="ro-RO" sz="2800" dirty="0"/>
                  <a:t>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blipFill>
                <a:blip r:embed="rId2"/>
                <a:stretch>
                  <a:fillRect l="-6667" t="-3040" r="-5714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/>
              <p:nvPr/>
            </p:nvSpPr>
            <p:spPr>
              <a:xfrm>
                <a:off x="4523507" y="4401942"/>
                <a:ext cx="2108654" cy="1421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o-RO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507" y="4401942"/>
                <a:ext cx="2108654" cy="1421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C56716-BDF8-4496-8047-EDEC87D2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5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 err="1"/>
                  <a:t>Speedup</a:t>
                </a:r>
                <a:r>
                  <a:rPr lang="ro-RO" sz="2800" dirty="0"/>
                  <a:t>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blipFill>
                <a:blip r:embed="rId2"/>
                <a:stretch>
                  <a:fillRect l="-6667" t="-3040" r="-5714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/>
              <p:nvPr/>
            </p:nvSpPr>
            <p:spPr>
              <a:xfrm>
                <a:off x="4523508" y="4401942"/>
                <a:ext cx="3566169" cy="1421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o-RO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508" y="4401942"/>
                <a:ext cx="3566169" cy="1421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20434A-02D2-4D8D-B38F-C288F633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85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863011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/>
                  <a:t>Eficiența?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863011" cy="2003241"/>
              </a:xfrm>
              <a:prstGeom prst="rect">
                <a:avLst/>
              </a:prstGeom>
              <a:blipFill>
                <a:blip r:embed="rId2"/>
                <a:stretch>
                  <a:fillRect l="-6885" t="-3040" r="-5902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/>
              <p:nvPr/>
            </p:nvSpPr>
            <p:spPr>
              <a:xfrm>
                <a:off x="5007919" y="2846411"/>
                <a:ext cx="3566169" cy="1421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o-RO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919" y="2846411"/>
                <a:ext cx="3566169" cy="1421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588AA3-D1D6-4A37-8DD4-A7B90B84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52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863011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/>
                  <a:t>Eficiența?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863011" cy="2003241"/>
              </a:xfrm>
              <a:prstGeom prst="rect">
                <a:avLst/>
              </a:prstGeom>
              <a:blipFill>
                <a:blip r:embed="rId2"/>
                <a:stretch>
                  <a:fillRect l="-6885" t="-3040" r="-5902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/>
              <p:nvPr/>
            </p:nvSpPr>
            <p:spPr>
              <a:xfrm>
                <a:off x="5007919" y="2846411"/>
                <a:ext cx="3566169" cy="1421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o-RO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919" y="2846411"/>
                <a:ext cx="3566169" cy="1421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FC5FB0-B1E1-4681-A94B-B8A4DDE185F3}"/>
                  </a:ext>
                </a:extLst>
              </p:cNvPr>
              <p:cNvSpPr txBox="1"/>
              <p:nvPr/>
            </p:nvSpPr>
            <p:spPr>
              <a:xfrm>
                <a:off x="4783969" y="4741365"/>
                <a:ext cx="3800592" cy="1027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FC5FB0-B1E1-4681-A94B-B8A4DDE18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969" y="4741365"/>
                <a:ext cx="3800592" cy="1027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EE0947-92D9-4C81-9E37-E05BA012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9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79752"/>
              </p:ext>
            </p:extLst>
          </p:nvPr>
        </p:nvGraphicFramePr>
        <p:xfrm>
          <a:off x="1752195" y="2928937"/>
          <a:ext cx="8666588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AEAC0-7103-4F1D-BEC4-C73A84B5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33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15525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1864120" y="5317948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120" y="5317948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47F2F-EB80-4B2E-B397-ADE33449E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23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772896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3775FB-2DAB-4319-B28A-43037BFD519F}"/>
                  </a:ext>
                </a:extLst>
              </p:cNvPr>
              <p:cNvSpPr txBox="1"/>
              <p:nvPr/>
            </p:nvSpPr>
            <p:spPr>
              <a:xfrm>
                <a:off x="3659456" y="5317948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76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3775FB-2DAB-4319-B28A-43037BFD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456" y="5317948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718A0-0211-4AF7-8A25-64DCE3FB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54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116351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/>
              <p:nvPr/>
            </p:nvSpPr>
            <p:spPr>
              <a:xfrm>
                <a:off x="6085489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78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489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669C-703B-48CC-9B21-A60D8F1D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16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8F62A-343B-4080-883E-B06D8A10B307}"/>
              </a:ext>
            </a:extLst>
          </p:cNvPr>
          <p:cNvSpPr/>
          <p:nvPr/>
        </p:nvSpPr>
        <p:spPr>
          <a:xfrm>
            <a:off x="1605729" y="112022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CEE30-8B0F-42D4-ADBE-5223F81B50DC}"/>
              </a:ext>
            </a:extLst>
          </p:cNvPr>
          <p:cNvSpPr/>
          <p:nvPr/>
        </p:nvSpPr>
        <p:spPr>
          <a:xfrm>
            <a:off x="2759240" y="3316007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/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/>
              <a:t>0% </a:t>
            </a:r>
            <a:r>
              <a:rPr lang="en-US" sz="2400" dirty="0" err="1"/>
              <a:t>cpu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9DC2-E827-4CD2-B918-413BD3F219F2}"/>
              </a:ext>
            </a:extLst>
          </p:cNvPr>
          <p:cNvSpPr/>
          <p:nvPr/>
        </p:nvSpPr>
        <p:spPr>
          <a:xfrm>
            <a:off x="1605730" y="5037351"/>
            <a:ext cx="922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/</a:t>
            </a:r>
            <a:r>
              <a:rPr lang="en-US" b="1" i="1" dirty="0" err="1"/>
              <a:t>usr</a:t>
            </a:r>
            <a:r>
              <a:rPr lang="en-US" b="1" i="1" dirty="0"/>
              <a:t>/bin/time sleep 5</a:t>
            </a:r>
            <a:endParaRPr lang="ro-RO" b="1" i="1" dirty="0"/>
          </a:p>
          <a:p>
            <a:endParaRPr lang="ro-RO" dirty="0"/>
          </a:p>
          <a:p>
            <a:r>
              <a:rPr lang="en-US" dirty="0">
                <a:solidFill>
                  <a:srgbClr val="0070C0"/>
                </a:solidFill>
              </a:rPr>
              <a:t>0.00user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0.00system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0:05.00elapsed</a:t>
            </a:r>
            <a:r>
              <a:rPr lang="en-US" dirty="0"/>
              <a:t> 0%CPU (0avgtext+0avgdata 2076maxresident)k</a:t>
            </a:r>
          </a:p>
          <a:p>
            <a:r>
              <a:rPr lang="en-US" dirty="0"/>
              <a:t>0inputs+0outputs (0major+73minor)</a:t>
            </a:r>
            <a:r>
              <a:rPr lang="en-US" dirty="0" err="1"/>
              <a:t>pagefaults</a:t>
            </a:r>
            <a:r>
              <a:rPr lang="en-US" dirty="0"/>
              <a:t> 0swaps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C6775BB-BBB7-4E7E-9022-3B272ABD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89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70921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/>
              <p:nvPr/>
            </p:nvSpPr>
            <p:spPr>
              <a:xfrm>
                <a:off x="8345706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78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06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11391-4F77-4BC2-95F5-EE4B098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4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91696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/>
              <p:nvPr/>
            </p:nvSpPr>
            <p:spPr>
              <a:xfrm>
                <a:off x="8345706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78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06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8120DD8-967B-4C2E-95E8-0E974DBB986A}"/>
              </a:ext>
            </a:extLst>
          </p:cNvPr>
          <p:cNvSpPr txBox="1"/>
          <p:nvPr/>
        </p:nvSpPr>
        <p:spPr>
          <a:xfrm>
            <a:off x="3481956" y="5002520"/>
            <a:ext cx="42306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b="1" dirty="0">
                <a:solidFill>
                  <a:srgbClr val="FF0000"/>
                </a:solidFill>
              </a:rPr>
              <a:t>WRONG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965D8-C5F1-4003-8E4E-FC27A469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13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50859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1864120" y="5317948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m:rPr>
                              <m:nor/>
                            </m:rPr>
                            <a:rPr lang="ro-RO" sz="2800" dirty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120" y="5317948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5C244F-53FF-4BA4-87B9-92C8E3D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2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40900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3919918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m:rPr>
                              <m:nor/>
                            </m:rPr>
                            <a:rPr lang="ro-RO" sz="2800" dirty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77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18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CB5A71-6D98-436E-A892-C759E9D8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51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0386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6263044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m:rPr>
                              <m:nor/>
                            </m:rPr>
                            <a:rPr lang="ro-RO" sz="2800" dirty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3.95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044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6B4C3-BD3B-4039-A07F-91207999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87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890733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8345706" y="5317948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m:rPr>
                              <m:nor/>
                            </m:rPr>
                            <a:rPr lang="ro-RO" sz="2800" dirty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2.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01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06" y="5317948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91F5F-2904-4AA7-91F6-F308A08FB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21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863761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4D473A-4D47-4E96-9202-E856D844A9DC}"/>
              </a:ext>
            </a:extLst>
          </p:cNvPr>
          <p:cNvSpPr txBox="1"/>
          <p:nvPr/>
        </p:nvSpPr>
        <p:spPr>
          <a:xfrm>
            <a:off x="2015994" y="5574695"/>
            <a:ext cx="3288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De ce nu </a:t>
            </a:r>
            <a:r>
              <a:rPr lang="ro-RO" sz="3200" b="1" dirty="0"/>
              <a:t>S = P </a:t>
            </a:r>
            <a:r>
              <a:rPr lang="ro-RO" sz="3200" dirty="0"/>
              <a:t>?</a:t>
            </a:r>
            <a:endParaRPr lang="en-US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6D6FB-3EEA-453B-9A60-D57E19797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95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785140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4D473A-4D47-4E96-9202-E856D844A9DC}"/>
              </a:ext>
            </a:extLst>
          </p:cNvPr>
          <p:cNvSpPr txBox="1"/>
          <p:nvPr/>
        </p:nvSpPr>
        <p:spPr>
          <a:xfrm>
            <a:off x="2015994" y="5574695"/>
            <a:ext cx="7172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De ce nu </a:t>
            </a:r>
            <a:r>
              <a:rPr lang="ro-RO" sz="3200" b="1" dirty="0"/>
              <a:t>S = P </a:t>
            </a:r>
            <a:r>
              <a:rPr lang="ro-RO" sz="3200" dirty="0"/>
              <a:t>? S = O(P) este </a:t>
            </a:r>
            <a:r>
              <a:rPr lang="ro-RO" sz="3200" b="1" dirty="0"/>
              <a:t>ideal</a:t>
            </a:r>
            <a:r>
              <a:rPr lang="ro-RO" sz="3200" dirty="0"/>
              <a:t>.</a:t>
            </a:r>
            <a:endParaRPr lang="en-US" sz="3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C77B4-82BA-4E0C-8717-65891FCC48C0}"/>
              </a:ext>
            </a:extLst>
          </p:cNvPr>
          <p:cNvSpPr/>
          <p:nvPr/>
        </p:nvSpPr>
        <p:spPr>
          <a:xfrm>
            <a:off x="2304668" y="1527206"/>
            <a:ext cx="62694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Nu se ține cont de timpul de citire/scriere RAM.</a:t>
            </a:r>
            <a:endParaRPr lang="en-US" sz="2800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DC1F627-7824-4258-92EB-21AA2B2E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79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6727"/>
              </p:ext>
            </p:extLst>
          </p:nvPr>
        </p:nvGraphicFramePr>
        <p:xfrm>
          <a:off x="1752195" y="2928937"/>
          <a:ext cx="8666588" cy="257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32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/>
              <p:nvPr/>
            </p:nvSpPr>
            <p:spPr>
              <a:xfrm>
                <a:off x="1752195" y="1358583"/>
                <a:ext cx="1293110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8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ro-RO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195" y="1358583"/>
                <a:ext cx="1293110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7F7F4-7581-4391-8BC9-DE7F3319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40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315761"/>
              </p:ext>
            </p:extLst>
          </p:nvPr>
        </p:nvGraphicFramePr>
        <p:xfrm>
          <a:off x="1752195" y="2928937"/>
          <a:ext cx="8666588" cy="257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32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/>
              <p:nvPr/>
            </p:nvSpPr>
            <p:spPr>
              <a:xfrm>
                <a:off x="4243147" y="1373285"/>
                <a:ext cx="1565621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8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ro-RO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0.</m:t>
                          </m:r>
                          <m:r>
                            <a:rPr lang="ro-RO" sz="2800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47" y="1373285"/>
                <a:ext cx="1565621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41E15-1383-4056-B716-71F532B0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5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8F62A-343B-4080-883E-B06D8A10B307}"/>
              </a:ext>
            </a:extLst>
          </p:cNvPr>
          <p:cNvSpPr/>
          <p:nvPr/>
        </p:nvSpPr>
        <p:spPr>
          <a:xfrm>
            <a:off x="1605729" y="112022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CEE30-8B0F-42D4-ADBE-5223F81B50DC}"/>
              </a:ext>
            </a:extLst>
          </p:cNvPr>
          <p:cNvSpPr/>
          <p:nvPr/>
        </p:nvSpPr>
        <p:spPr>
          <a:xfrm>
            <a:off x="2759240" y="3316007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sleep 5  0.00s user 0.00s system 0%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9DC2-E827-4CD2-B918-413BD3F219F2}"/>
              </a:ext>
            </a:extLst>
          </p:cNvPr>
          <p:cNvSpPr/>
          <p:nvPr/>
        </p:nvSpPr>
        <p:spPr>
          <a:xfrm>
            <a:off x="1605730" y="5037351"/>
            <a:ext cx="922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/</a:t>
            </a:r>
            <a:r>
              <a:rPr lang="en-US" b="1" i="1" dirty="0" err="1"/>
              <a:t>usr</a:t>
            </a:r>
            <a:r>
              <a:rPr lang="en-US" b="1" i="1" dirty="0"/>
              <a:t>/bin/time sleep 5</a:t>
            </a:r>
            <a:endParaRPr lang="ro-RO" b="1" i="1" dirty="0"/>
          </a:p>
          <a:p>
            <a:endParaRPr lang="ro-RO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0.00user 0.00system </a:t>
            </a:r>
            <a:r>
              <a:rPr lang="en-US" dirty="0">
                <a:solidFill>
                  <a:srgbClr val="00B050"/>
                </a:solidFill>
              </a:rPr>
              <a:t>0:05.00elapsed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0%CPU (0avgtext+0avgdata 2076maxresident)k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0inputs+0outputs (0major+73minor)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pagefaults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0swaps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5E24B-F3D6-4FC7-AD45-17BA0C9D258F}"/>
              </a:ext>
            </a:extLst>
          </p:cNvPr>
          <p:cNvSpPr txBox="1"/>
          <p:nvPr/>
        </p:nvSpPr>
        <p:spPr>
          <a:xfrm>
            <a:off x="5418631" y="1528699"/>
            <a:ext cx="46923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Wall </a:t>
            </a:r>
            <a:r>
              <a:rPr lang="ro-RO" sz="3200" dirty="0" err="1"/>
              <a:t>clock</a:t>
            </a:r>
            <a:r>
              <a:rPr lang="ro-RO" sz="3200" dirty="0"/>
              <a:t> </a:t>
            </a:r>
            <a:r>
              <a:rPr lang="ro-RO" sz="3200" dirty="0" err="1"/>
              <a:t>time</a:t>
            </a:r>
            <a:r>
              <a:rPr lang="ro-RO" sz="3200" dirty="0"/>
              <a:t> – Timpul trecut de la pornirea programului – Pe acesta îl folosim</a:t>
            </a:r>
            <a:endParaRPr lang="en-US" sz="32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880D093-F454-4457-84CA-89AA52D6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41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87630"/>
              </p:ext>
            </p:extLst>
          </p:nvPr>
        </p:nvGraphicFramePr>
        <p:xfrm>
          <a:off x="1752195" y="2928937"/>
          <a:ext cx="8666588" cy="257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32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/>
              <p:nvPr/>
            </p:nvSpPr>
            <p:spPr>
              <a:xfrm>
                <a:off x="6292663" y="1373286"/>
                <a:ext cx="1764394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8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1.55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63" y="1373286"/>
                <a:ext cx="1764394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843AD-1227-4CE4-A7CA-FC89FC76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07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122199"/>
              </p:ext>
            </p:extLst>
          </p:nvPr>
        </p:nvGraphicFramePr>
        <p:xfrm>
          <a:off x="1752195" y="2928937"/>
          <a:ext cx="8666588" cy="257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32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/>
              <p:nvPr/>
            </p:nvSpPr>
            <p:spPr>
              <a:xfrm>
                <a:off x="8352691" y="1358584"/>
                <a:ext cx="1764394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8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o-RO" sz="2800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.05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91" y="1358584"/>
                <a:ext cx="1764394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E6F46-F6CA-48A7-AC22-01F87D18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10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C1A2-E6FC-4901-97B8-0F3E53AD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448E0-E7A5-45C9-9E46-AEC85A754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50" y="1374578"/>
            <a:ext cx="8478433" cy="438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B2DDA-7603-4424-A504-B2CEB7546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61" y="2180694"/>
            <a:ext cx="3170452" cy="407865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06AA0D-6834-44CD-B061-0E044E1D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10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r>
              <a:rPr lang="ro-RO" dirty="0"/>
              <a:t> - </a:t>
            </a:r>
            <a:r>
              <a:rPr lang="ro-RO" dirty="0" err="1"/>
              <a:t>prerequisits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EFFD2-9A94-4229-98D6-967A4801CA5C}"/>
                  </a:ext>
                </a:extLst>
              </p:cNvPr>
              <p:cNvSpPr txBox="1"/>
              <p:nvPr/>
            </p:nvSpPr>
            <p:spPr>
              <a:xfrm>
                <a:off x="4694497" y="4336389"/>
                <a:ext cx="1550232" cy="1152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EFFD2-9A94-4229-98D6-967A4801C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97" y="4336389"/>
                <a:ext cx="1550232" cy="1152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/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/>
                        </a:rPr>
                        <m:t>𝑇</m:t>
                      </m:r>
                      <m:r>
                        <a:rPr lang="ro-RO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1 −</m:t>
                          </m:r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ro-RO" sz="2800" i="1">
                          <a:latin typeface="Cambria Math"/>
                        </a:rPr>
                        <m:t>𝐺</m:t>
                      </m:r>
                      <m:r>
                        <a:rPr lang="ro-RO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𝐺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𝑃</m:t>
                          </m:r>
                        </m:den>
                      </m:f>
                      <m:r>
                        <a:rPr lang="ro-RO" sz="28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71B1FF-03F7-4259-BC49-9D360683FE76}"/>
                  </a:ext>
                </a:extLst>
              </p:cNvPr>
              <p:cNvSpPr txBox="1"/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o-RO" sz="2400" dirty="0"/>
                  <a:t> - Procent de operații din algoritmul secvențial care se pot executa paralel.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dirty="0"/>
                  <a:t> – Procentul de operații din algoritmul secvențial ce </a:t>
                </a:r>
                <a:r>
                  <a:rPr lang="ro-RO" sz="2400" b="1" dirty="0"/>
                  <a:t>NU</a:t>
                </a:r>
                <a:r>
                  <a:rPr lang="ro-RO" sz="2400" dirty="0"/>
                  <a:t> se pot executa paralel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71B1FF-03F7-4259-BC49-9D360683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blipFill>
                <a:blip r:embed="rId4"/>
                <a:stretch>
                  <a:fillRect l="-1339" t="-2724" b="-856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3F1EA4-B61B-4560-99B0-B2A1DB4F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95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r>
              <a:rPr lang="ro-RO" dirty="0"/>
              <a:t> - </a:t>
            </a:r>
            <a:r>
              <a:rPr lang="ro-RO" dirty="0" err="1"/>
              <a:t>prerequisits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EFFD2-9A94-4229-98D6-967A4801CA5C}"/>
                  </a:ext>
                </a:extLst>
              </p:cNvPr>
              <p:cNvSpPr txBox="1"/>
              <p:nvPr/>
            </p:nvSpPr>
            <p:spPr>
              <a:xfrm>
                <a:off x="4694497" y="4336388"/>
                <a:ext cx="5534272" cy="1670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d>
                            <m:d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𝑓𝐺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EFFD2-9A94-4229-98D6-967A4801C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97" y="4336388"/>
                <a:ext cx="5534272" cy="16707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/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/>
                        </a:rPr>
                        <m:t>𝑇</m:t>
                      </m:r>
                      <m:r>
                        <a:rPr lang="ro-RO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1 −</m:t>
                          </m:r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ro-RO" sz="2800" i="1">
                          <a:latin typeface="Cambria Math"/>
                        </a:rPr>
                        <m:t>𝐺</m:t>
                      </m:r>
                      <m:r>
                        <a:rPr lang="ro-RO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𝐺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𝑃</m:t>
                          </m:r>
                        </m:den>
                      </m:f>
                      <m:r>
                        <a:rPr lang="ro-RO" sz="28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C2A1E-DD82-40AF-9E19-024E0C105732}"/>
                  </a:ext>
                </a:extLst>
              </p:cNvPr>
              <p:cNvSpPr txBox="1"/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o-RO" sz="2400" dirty="0"/>
                  <a:t> - Procent de operații din algoritmul secvențial care se pot executa paralel.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dirty="0"/>
                  <a:t> – Procentul de operații din algoritmul secvențial ce </a:t>
                </a:r>
                <a:r>
                  <a:rPr lang="ro-RO" sz="2400" b="1" dirty="0"/>
                  <a:t>NU</a:t>
                </a:r>
                <a:r>
                  <a:rPr lang="ro-RO" sz="2400" dirty="0"/>
                  <a:t> se pot executa paralel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C2A1E-DD82-40AF-9E19-024E0C105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blipFill>
                <a:blip r:embed="rId4"/>
                <a:stretch>
                  <a:fillRect l="-1339" t="-2724" b="-856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398802-44D3-4298-881B-03DB4CA6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27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6A2040-8227-4870-990F-8F6E1EB94448}"/>
                  </a:ext>
                </a:extLst>
              </p:cNvPr>
              <p:cNvSpPr txBox="1"/>
              <p:nvPr/>
            </p:nvSpPr>
            <p:spPr>
              <a:xfrm>
                <a:off x="3911497" y="2291513"/>
                <a:ext cx="3763274" cy="1670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6A2040-8227-4870-990F-8F6E1EB94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97" y="2291513"/>
                <a:ext cx="3763274" cy="16707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3A52F8-0093-4218-9E36-F6F53B7B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95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23D735-BA81-401B-AE8C-8CF80E99DF6A}"/>
                  </a:ext>
                </a:extLst>
              </p:cNvPr>
              <p:cNvSpPr txBox="1"/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23D735-BA81-401B-AE8C-8CF80E99D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3DEE889-A689-4B59-B2D3-6CFAA530939A}"/>
              </a:ext>
            </a:extLst>
          </p:cNvPr>
          <p:cNvSpPr txBox="1"/>
          <p:nvPr/>
        </p:nvSpPr>
        <p:spPr>
          <a:xfrm>
            <a:off x="1668730" y="4418954"/>
            <a:ext cx="885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se întâmplă dacă P e foarte mare (chiar mai mare decât N)?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01B-30AC-4F88-B675-FF4F8653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215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9FB1C1-DACD-4011-B3DE-7D0B4D51DF51}"/>
                  </a:ext>
                </a:extLst>
              </p:cNvPr>
              <p:cNvSpPr/>
              <p:nvPr/>
            </p:nvSpPr>
            <p:spPr>
              <a:xfrm>
                <a:off x="6096001" y="5037114"/>
                <a:ext cx="3417923" cy="1433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b="1" i="1">
                          <a:latin typeface="Cambria Math"/>
                        </a:rPr>
                        <m:t>𝑺</m:t>
                      </m:r>
                      <m:r>
                        <a:rPr lang="ro-RO" sz="4000" b="1" i="1"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ro-RO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4000" b="1" i="1">
                              <a:latin typeface="Cambria Math"/>
                              <a:ea typeface="Cambria Math"/>
                            </a:rPr>
                            <m:t>𝟏</m:t>
                          </m:r>
                        </m:num>
                        <m:den>
                          <m:r>
                            <a:rPr lang="ro-RO" sz="4000" b="1" i="1">
                              <a:latin typeface="Cambria Math" panose="02040503050406030204" pitchFamily="18" charset="0"/>
                              <a:ea typeface="Cambria Math"/>
                            </a:rPr>
                            <m:t>𝟏</m:t>
                          </m:r>
                          <m:r>
                            <a:rPr lang="ro-RO" sz="4000" b="1" i="1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ro-RO" sz="4000" b="1" i="1">
                              <a:latin typeface="Cambria Math"/>
                              <a:ea typeface="Cambria Math"/>
                            </a:rPr>
                            <m:t>𝒇</m:t>
                          </m:r>
                        </m:den>
                      </m:f>
                    </m:oMath>
                  </m:oMathPara>
                </a14:m>
                <a:endParaRPr lang="ro-RO" sz="40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9FB1C1-DACD-4011-B3DE-7D0B4D51D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5037114"/>
                <a:ext cx="3417923" cy="1433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23D735-BA81-401B-AE8C-8CF80E99DF6A}"/>
                  </a:ext>
                </a:extLst>
              </p:cNvPr>
              <p:cNvSpPr txBox="1"/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23D735-BA81-401B-AE8C-8CF80E99D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3DEE889-A689-4B59-B2D3-6CFAA530939A}"/>
              </a:ext>
            </a:extLst>
          </p:cNvPr>
          <p:cNvSpPr txBox="1"/>
          <p:nvPr/>
        </p:nvSpPr>
        <p:spPr>
          <a:xfrm>
            <a:off x="1668730" y="4418954"/>
            <a:ext cx="885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se întâmplă dacă P e foarte mare (chiar mai mare decât N)?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FAC8E-133D-48D9-87C7-540EEF58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32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r>
              <a:rPr lang="ro-RO" dirty="0"/>
              <a:t> - </a:t>
            </a:r>
            <a:r>
              <a:rPr lang="ro-RO" dirty="0" err="1"/>
              <a:t>prerequisits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/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/>
                        </a:rPr>
                        <m:t>𝑇</m:t>
                      </m:r>
                      <m:r>
                        <a:rPr lang="ro-RO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1 −</m:t>
                          </m:r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ro-RO" sz="2800" i="1">
                          <a:latin typeface="Cambria Math"/>
                        </a:rPr>
                        <m:t>𝐺</m:t>
                      </m:r>
                      <m:r>
                        <a:rPr lang="ro-RO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𝐺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𝑃</m:t>
                          </m:r>
                        </m:den>
                      </m:f>
                      <m:r>
                        <a:rPr lang="ro-RO" sz="28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C0C7CE-7F90-40D0-B713-6A4D229D7563}"/>
              </a:ext>
            </a:extLst>
          </p:cNvPr>
          <p:cNvSpPr txBox="1"/>
          <p:nvPr/>
        </p:nvSpPr>
        <p:spPr>
          <a:xfrm>
            <a:off x="1668730" y="4418954"/>
            <a:ext cx="885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se întâmplă dacă P e foarte mare (chiar mai mare decât N)?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42F7A6-6198-4206-9CE6-125AB67AF9BF}"/>
                  </a:ext>
                </a:extLst>
              </p:cNvPr>
              <p:cNvSpPr txBox="1"/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o-RO" sz="2400" dirty="0"/>
                  <a:t> - Procent de operații din algoritmul secvențial care se pot executa paralel.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dirty="0"/>
                  <a:t> – Procentul de operații din algoritmul secvențial ce </a:t>
                </a:r>
                <a:r>
                  <a:rPr lang="ro-RO" sz="2400" b="1" dirty="0"/>
                  <a:t>NU</a:t>
                </a:r>
                <a:r>
                  <a:rPr lang="ro-RO" sz="2400" dirty="0"/>
                  <a:t> se pot executa paralel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42F7A6-6198-4206-9CE6-125AB67AF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blipFill>
                <a:blip r:embed="rId3"/>
                <a:stretch>
                  <a:fillRect l="-1339" t="-2724" b="-856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54CF39-A22D-4212-B4B5-C7978CD9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08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r>
              <a:rPr lang="ro-RO" dirty="0"/>
              <a:t> - </a:t>
            </a:r>
            <a:r>
              <a:rPr lang="ro-RO" dirty="0" err="1"/>
              <a:t>prerequisits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/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/>
                        </a:rPr>
                        <m:t>𝑇</m:t>
                      </m:r>
                      <m:r>
                        <a:rPr lang="ro-RO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1 −</m:t>
                          </m:r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ro-RO" sz="2800" i="1">
                          <a:latin typeface="Cambria Math"/>
                        </a:rPr>
                        <m:t>𝐺</m:t>
                      </m:r>
                      <m:r>
                        <a:rPr lang="ro-RO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𝐺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𝑃</m:t>
                          </m:r>
                        </m:den>
                      </m:f>
                      <m:r>
                        <a:rPr lang="ro-RO" sz="28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500C2E-5738-4082-8410-45DA179278D5}"/>
                  </a:ext>
                </a:extLst>
              </p:cNvPr>
              <p:cNvSpPr/>
              <p:nvPr/>
            </p:nvSpPr>
            <p:spPr>
              <a:xfrm>
                <a:off x="4271470" y="5479834"/>
                <a:ext cx="390293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b="1" i="1">
                          <a:latin typeface="Cambria Math"/>
                        </a:rPr>
                        <m:t>𝑻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ro-RO" sz="4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sz="4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o-RO" sz="4000" b="1" i="1">
                          <a:latin typeface="Cambria Math"/>
                        </a:rPr>
                        <m:t>𝒇</m:t>
                      </m:r>
                      <m:r>
                        <a:rPr lang="ro-RO" sz="4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4000" b="1" i="1">
                          <a:latin typeface="Cambria Math"/>
                        </a:rPr>
                        <m:t>𝑮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500C2E-5738-4082-8410-45DA17927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70" y="5479834"/>
                <a:ext cx="390293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C0C7CE-7F90-40D0-B713-6A4D229D7563}"/>
              </a:ext>
            </a:extLst>
          </p:cNvPr>
          <p:cNvSpPr txBox="1"/>
          <p:nvPr/>
        </p:nvSpPr>
        <p:spPr>
          <a:xfrm>
            <a:off x="1668730" y="4418954"/>
            <a:ext cx="885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se întâmplă dacă P e foarte mare (chiar mai mare decât N)?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739EC-389A-49FC-A3DA-07B925A8B926}"/>
                  </a:ext>
                </a:extLst>
              </p:cNvPr>
              <p:cNvSpPr txBox="1"/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o-RO" sz="2400" dirty="0"/>
                  <a:t> - Procent de operații din algoritmul secvențial care se pot executa paralel.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dirty="0"/>
                  <a:t> – Procentul de operații din algoritmul secvențial ce </a:t>
                </a:r>
                <a:r>
                  <a:rPr lang="ro-RO" sz="2400" b="1" dirty="0"/>
                  <a:t>NU</a:t>
                </a:r>
                <a:r>
                  <a:rPr lang="ro-RO" sz="2400" dirty="0"/>
                  <a:t> se pot executa paralel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739EC-389A-49FC-A3DA-07B925A8B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blipFill>
                <a:blip r:embed="rId4"/>
                <a:stretch>
                  <a:fillRect l="-1339" t="-2724" b="-856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D6C2DE-A4DF-45C4-8ACB-78CB1B6B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8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4DB7-C15D-4757-B9A5-E3A07D88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22DB3-026E-4D1B-B2AC-36BF894B56C3}"/>
              </a:ext>
            </a:extLst>
          </p:cNvPr>
          <p:cNvSpPr/>
          <p:nvPr/>
        </p:nvSpPr>
        <p:spPr>
          <a:xfrm>
            <a:off x="1838325" y="162734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21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10B30-CCFF-450E-90F5-898379801E8F}"/>
              </a:ext>
            </a:extLst>
          </p:cNvPr>
          <p:cNvSpPr/>
          <p:nvPr/>
        </p:nvSpPr>
        <p:spPr>
          <a:xfrm>
            <a:off x="4002088" y="28525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18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0m0.016s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27FC6-CDD6-4FDB-AF29-360F46935B48}"/>
              </a:ext>
            </a:extLst>
          </p:cNvPr>
          <p:cNvSpPr/>
          <p:nvPr/>
        </p:nvSpPr>
        <p:spPr>
          <a:xfrm>
            <a:off x="2212428" y="438959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16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EBF0E-53DB-407A-A6BE-F77346E1D546}"/>
              </a:ext>
            </a:extLst>
          </p:cNvPr>
          <p:cNvSpPr/>
          <p:nvPr/>
        </p:nvSpPr>
        <p:spPr>
          <a:xfrm>
            <a:off x="5407572" y="473684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15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1C3565-6818-49B3-8D6A-39F3D98200DD}"/>
              </a:ext>
            </a:extLst>
          </p:cNvPr>
          <p:cNvSpPr/>
          <p:nvPr/>
        </p:nvSpPr>
        <p:spPr>
          <a:xfrm>
            <a:off x="6096001" y="1490008"/>
            <a:ext cx="442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/>
              <a:t>Timpii măsurați nu sunt exacți. Pentru a măsura corect trebuie să facem medie a timpilor după mai multe rulări sau să considerăm doar timpi mari – peste o secundă.</a:t>
            </a:r>
            <a:endParaRPr lang="en-US" sz="24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24F001-F73A-4ED3-BC43-3BD82870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35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E13E32-FA99-4A13-A543-3BF51153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4A782B-F0BE-47D4-B6C7-D7EF7C2FA1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F6E65-C69E-4513-901D-C2AA2AC1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59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C172-ACC8-4245-AEAD-0CF8E9A5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Pauz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6676256-07EF-4831-90EC-69022E829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242" y="1659285"/>
            <a:ext cx="6053260" cy="353943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 a = 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co [</a:t>
            </a:r>
            <a:r>
              <a:rPr lang="en-US" altLang="en-US" sz="32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=1 to 2]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lvl="0"/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32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32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ro-RO" altLang="en-US" sz="32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i = 0; i &lt; 10000; i++)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		a = a + 2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print(a)</a:t>
            </a:r>
            <a:r>
              <a:rPr lang="en-US" altLang="en-US" dirty="0"/>
              <a:t> </a:t>
            </a:r>
            <a:endParaRPr lang="en-US" altLang="en-US" sz="600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0FF8A-0969-4CE3-AD66-6174B161616C}"/>
              </a:ext>
            </a:extLst>
          </p:cNvPr>
          <p:cNvSpPr txBox="1"/>
          <p:nvPr/>
        </p:nvSpPr>
        <p:spPr>
          <a:xfrm>
            <a:off x="3142595" y="5776913"/>
            <a:ext cx="7077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Care </a:t>
            </a:r>
            <a:r>
              <a:rPr lang="en-US" sz="2400" b="1" dirty="0" err="1"/>
              <a:t>este</a:t>
            </a:r>
            <a:r>
              <a:rPr lang="en-US" sz="2400" b="1" dirty="0"/>
              <a:t> </a:t>
            </a:r>
            <a:r>
              <a:rPr lang="en-US" sz="2400" b="1" dirty="0" err="1"/>
              <a:t>valoare</a:t>
            </a:r>
            <a:r>
              <a:rPr lang="ro-RO" sz="2400" b="1" dirty="0"/>
              <a:t>a</a:t>
            </a:r>
            <a:r>
              <a:rPr lang="en-US" sz="2400" b="1" dirty="0"/>
              <a:t> minim</a:t>
            </a:r>
            <a:r>
              <a:rPr lang="ro-RO" sz="2400" b="1" dirty="0"/>
              <a:t>ă ce poate fi printată?</a:t>
            </a:r>
            <a:endParaRPr lang="en-US" sz="2400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ABBE8-476B-418C-AB16-5970E711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6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893CD6-D46A-48D4-A8A5-78FAEA82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B5E998-2310-415C-910D-276795AEFD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EA7DDB-6195-4064-B801-4BE54F28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84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4D8CF-6894-4FB3-B673-FB8289B8D150}"/>
              </a:ext>
            </a:extLst>
          </p:cNvPr>
          <p:cNvSpPr/>
          <p:nvPr/>
        </p:nvSpPr>
        <p:spPr bwMode="auto">
          <a:xfrm>
            <a:off x="2511972" y="2480442"/>
            <a:ext cx="3584028" cy="367862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2AD9D2-D3C7-4C6C-A9B9-42F142A576A4}"/>
              </a:ext>
            </a:extLst>
          </p:cNvPr>
          <p:cNvSpPr/>
          <p:nvPr/>
        </p:nvSpPr>
        <p:spPr bwMode="auto">
          <a:xfrm>
            <a:off x="6096000" y="2480442"/>
            <a:ext cx="3584028" cy="36786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E0CBC4-F9FE-440F-8EA9-9BA89EC6FFE3}"/>
              </a:ext>
            </a:extLst>
          </p:cNvPr>
          <p:cNvSpPr/>
          <p:nvPr/>
        </p:nvSpPr>
        <p:spPr bwMode="auto">
          <a:xfrm>
            <a:off x="2511972" y="4154132"/>
            <a:ext cx="3584028" cy="367862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F9BD6-6670-4920-93D1-BB1DF261DB7F}"/>
              </a:ext>
            </a:extLst>
          </p:cNvPr>
          <p:cNvSpPr/>
          <p:nvPr/>
        </p:nvSpPr>
        <p:spPr bwMode="auto">
          <a:xfrm>
            <a:off x="6096000" y="4154132"/>
            <a:ext cx="283779" cy="36786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C9A4F-4982-4BB2-BCB3-3E802F77996F}"/>
              </a:ext>
            </a:extLst>
          </p:cNvPr>
          <p:cNvSpPr txBox="1"/>
          <p:nvPr/>
        </p:nvSpPr>
        <p:spPr>
          <a:xfrm>
            <a:off x="2257594" y="1925112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Secvență Ne-paralelizabilă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E6F36-9F63-412B-A42A-4B4CFA387536}"/>
              </a:ext>
            </a:extLst>
          </p:cNvPr>
          <p:cNvSpPr txBox="1"/>
          <p:nvPr/>
        </p:nvSpPr>
        <p:spPr>
          <a:xfrm>
            <a:off x="2257594" y="3612506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Secvență Ne-paralelizabilă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B7BDB-9F00-4AD5-9909-5238E1F7EA28}"/>
              </a:ext>
            </a:extLst>
          </p:cNvPr>
          <p:cNvSpPr txBox="1"/>
          <p:nvPr/>
        </p:nvSpPr>
        <p:spPr>
          <a:xfrm>
            <a:off x="6545339" y="1925113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Secvență Paralelizabilă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AC8C9-078B-461B-AC52-1FE72EE5F40B}"/>
              </a:ext>
            </a:extLst>
          </p:cNvPr>
          <p:cNvSpPr txBox="1"/>
          <p:nvPr/>
        </p:nvSpPr>
        <p:spPr>
          <a:xfrm>
            <a:off x="6545338" y="3548033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Secvență Paralelizată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9B7BF-A4FC-4484-AF1B-CFFE4B6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59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0FBB-01E8-4403-B907-2CE31A5E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cu sau fără I/O?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812835-CF77-4301-80B2-6674612C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13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06C2C-B1BB-4577-B564-657E89C70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1081089"/>
            <a:ext cx="6853730" cy="53544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CE875A-9E48-465B-AC98-5AC1041A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04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72912-40E5-4364-AD06-C4393682066B}"/>
                  </a:ext>
                </a:extLst>
              </p:cNvPr>
              <p:cNvSpPr txBox="1"/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72912-40E5-4364-AD06-C43936820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3EFB91-CDA7-4568-A422-41B78883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96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2CF402-9922-479B-B1FE-8604006C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3AD958-1C3C-4087-B84D-E9ACDD7788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68D31-83EB-45BE-9EFC-A886EAD5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4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9BBD-7506-4C9F-BB36-F35710A4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E9053-771A-4670-B656-DC773405A4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semafor</a:t>
            </a:r>
            <a:r>
              <a:rPr lang="en-US" dirty="0"/>
              <a:t>?</a:t>
            </a:r>
          </a:p>
          <a:p>
            <a:endParaRPr lang="ro-RO" dirty="0"/>
          </a:p>
          <a:p>
            <a:endParaRPr lang="ro-RO" dirty="0"/>
          </a:p>
          <a:p>
            <a:endParaRPr lang="en-US" dirty="0"/>
          </a:p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un mutex?</a:t>
            </a:r>
          </a:p>
          <a:p>
            <a:endParaRPr lang="ro-RO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barier</a:t>
            </a:r>
            <a:r>
              <a:rPr lang="ro-RO" dirty="0"/>
              <a:t>ă?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3E90-F6D8-4CE0-91F1-BC30AC75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86" y="1323976"/>
            <a:ext cx="607115" cy="10118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108FA9-6211-4BCF-A599-B6E44889E6AD}"/>
              </a:ext>
            </a:extLst>
          </p:cNvPr>
          <p:cNvGrpSpPr/>
          <p:nvPr/>
        </p:nvGrpSpPr>
        <p:grpSpPr>
          <a:xfrm>
            <a:off x="5488885" y="5560220"/>
            <a:ext cx="3985114" cy="221225"/>
            <a:chOff x="2481595" y="3284371"/>
            <a:chExt cx="3949132" cy="368591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04329ED5-0E19-478A-92BA-0062A4D28075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5F83B3-ACB4-4DA0-9912-0C0D56333C85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4AF29DC-384E-4CD7-87D8-4892D55301F0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0898A095-961E-4AFF-866C-7D2DEB72A4C7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966528CD-CEFB-49C5-AFA2-EE04829007FA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63801122-2A5A-45F9-93BA-B823C922512F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EC68173-0C3D-4860-960B-06A79A1871B7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39F89769-45BD-427F-BBE0-B3EC86520819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418CB323-F05A-4EA1-BF8F-1AB404DEEE85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38E5C5C-6118-4167-B161-32B90651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11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239C-C0E9-4842-A738-78C91BD7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Consistența?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F4C63-58BD-4C5F-B13B-B9FE9E2320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Demonstrație formală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Stres test</a:t>
            </a:r>
          </a:p>
          <a:p>
            <a:pPr lvl="1"/>
            <a:r>
              <a:rPr lang="ro-RO" dirty="0"/>
              <a:t>mereu comparați cu rezultatul algoritmului secvențial sau cu un program de care sunteți siguri că oferă rezultat corect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0BF51-210E-4F22-A054-4DFF1843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5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8F62A-343B-4080-883E-B06D8A10B307}"/>
              </a:ext>
            </a:extLst>
          </p:cNvPr>
          <p:cNvSpPr/>
          <p:nvPr/>
        </p:nvSpPr>
        <p:spPr>
          <a:xfrm>
            <a:off x="1605729" y="112022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CEE30-8B0F-42D4-ADBE-5223F81B50DC}"/>
              </a:ext>
            </a:extLst>
          </p:cNvPr>
          <p:cNvSpPr/>
          <p:nvPr/>
        </p:nvSpPr>
        <p:spPr>
          <a:xfrm>
            <a:off x="2759240" y="3316007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/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0.00s system 0%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9DC2-E827-4CD2-B918-413BD3F219F2}"/>
              </a:ext>
            </a:extLst>
          </p:cNvPr>
          <p:cNvSpPr/>
          <p:nvPr/>
        </p:nvSpPr>
        <p:spPr>
          <a:xfrm>
            <a:off x="1605730" y="5037351"/>
            <a:ext cx="922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/</a:t>
            </a:r>
            <a:r>
              <a:rPr lang="en-US" b="1" i="1" dirty="0" err="1"/>
              <a:t>usr</a:t>
            </a:r>
            <a:r>
              <a:rPr lang="en-US" b="1" i="1" dirty="0"/>
              <a:t>/bin/time sleep 5</a:t>
            </a:r>
            <a:endParaRPr lang="ro-RO" b="1" i="1" dirty="0"/>
          </a:p>
          <a:p>
            <a:endParaRPr lang="ro-RO" dirty="0"/>
          </a:p>
          <a:p>
            <a:r>
              <a:rPr lang="en-US" dirty="0">
                <a:solidFill>
                  <a:srgbClr val="0070C0"/>
                </a:solidFill>
              </a:rPr>
              <a:t>0.00user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0.00system 0:05.00elapsed 0%CPU (0avgtext+0avgdata 2076maxresident)k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0inputs+0outputs (0major+73minor)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pagefaults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C1E47-7515-4EC3-BE45-7E387B5B78F3}"/>
              </a:ext>
            </a:extLst>
          </p:cNvPr>
          <p:cNvSpPr txBox="1"/>
          <p:nvPr/>
        </p:nvSpPr>
        <p:spPr>
          <a:xfrm>
            <a:off x="5418631" y="1528698"/>
            <a:ext cx="469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user</a:t>
            </a:r>
            <a:r>
              <a:rPr lang="ro-RO" sz="3200" dirty="0"/>
              <a:t> </a:t>
            </a:r>
            <a:r>
              <a:rPr lang="ro-RO" sz="3200" dirty="0" err="1"/>
              <a:t>space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79A94BC-92F2-4051-A95E-0C2AB990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21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ED7-EA3A-42D3-835E-4FC66AFA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programelor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C339BB7-08D5-45BF-BD1A-D66F37875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441335"/>
              </p:ext>
            </p:extLst>
          </p:nvPr>
        </p:nvGraphicFramePr>
        <p:xfrm>
          <a:off x="2200939" y="1194982"/>
          <a:ext cx="8286308" cy="5142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66E4A7-83A8-4E84-9E0F-8EEB901B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14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6D248-3C30-4EFE-A3A0-6EB8C10B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9A7B80-2A97-4A8F-AE6E-3870BFF130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2457E-3B79-4EC3-B197-05ABF4DC4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89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DECE-EE88-4D77-BAF0-FAE52D9A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parallelize some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88049-2543-46E8-ADF6-61F24D3E0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014" y="2680814"/>
            <a:ext cx="3005815" cy="3554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2B75A-38CA-464C-8D61-C351DE174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10" y="1521740"/>
            <a:ext cx="3247395" cy="471396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747A6B-A988-45E6-B1D4-B9260E91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05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140428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4510799" y="245286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9" name="Connector: Curved 48"/>
          <p:cNvCxnSpPr/>
          <p:nvPr/>
        </p:nvCxnSpPr>
        <p:spPr>
          <a:xfrm rot="16200000" flipH="1">
            <a:off x="5031603" y="349346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0" name="Connector: Curved 59"/>
          <p:cNvCxnSpPr/>
          <p:nvPr/>
        </p:nvCxnSpPr>
        <p:spPr>
          <a:xfrm rot="16200000" flipH="1">
            <a:off x="5552466" y="455043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475482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996285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7088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37769" y="53144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58328" y="531445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079070" y="53144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599873" y="53144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120676" y="53144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641357" y="53150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161916" y="53150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1" name="Connector: Curved 70"/>
          <p:cNvCxnSpPr/>
          <p:nvPr/>
        </p:nvCxnSpPr>
        <p:spPr>
          <a:xfrm rot="16200000" flipH="1">
            <a:off x="6072841" y="558951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0E39F-4252-4ADB-97CB-74C9E5BD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01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6593583" y="143081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7114386" y="245341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9" name="Connector: Curved 48"/>
          <p:cNvCxnSpPr/>
          <p:nvPr/>
        </p:nvCxnSpPr>
        <p:spPr>
          <a:xfrm rot="16200000" flipH="1">
            <a:off x="7640119" y="349400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0" name="Connector: Curved 59"/>
          <p:cNvCxnSpPr/>
          <p:nvPr/>
        </p:nvCxnSpPr>
        <p:spPr>
          <a:xfrm rot="16200000" flipH="1">
            <a:off x="8155870" y="45502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3990362" y="558015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84978" y="3838213"/>
            <a:ext cx="1370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Repeat until sorted</a:t>
            </a:r>
          </a:p>
        </p:txBody>
      </p:sp>
      <p:cxnSp>
        <p:nvCxnSpPr>
          <p:cNvPr id="6" name="Straight Arrow Connector 5"/>
          <p:cNvCxnSpPr>
            <a:stCxn id="2" idx="3"/>
          </p:cNvCxnSpPr>
          <p:nvPr/>
        </p:nvCxnSpPr>
        <p:spPr>
          <a:xfrm>
            <a:off x="2955229" y="4530710"/>
            <a:ext cx="520681" cy="4104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" idx="3"/>
          </p:cNvCxnSpPr>
          <p:nvPr/>
        </p:nvCxnSpPr>
        <p:spPr>
          <a:xfrm flipV="1">
            <a:off x="2955228" y="2758322"/>
            <a:ext cx="54032" cy="1772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805C93-0FB1-49A0-9D50-F954BAAB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416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4511225" y="141241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44711" y="246593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9" name="Connector: Curved 48"/>
          <p:cNvCxnSpPr/>
          <p:nvPr/>
        </p:nvCxnSpPr>
        <p:spPr>
          <a:xfrm rot="16200000" flipH="1">
            <a:off x="5552405" y="351676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0" name="Connector: Curved 59"/>
          <p:cNvCxnSpPr/>
          <p:nvPr/>
        </p:nvCxnSpPr>
        <p:spPr>
          <a:xfrm rot="16200000" flipH="1">
            <a:off x="6089650" y="453735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6610454" y="560112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BBC6A-A59F-4423-A2EE-03F5332C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52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7635557" y="245323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8149238" y="348656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7114753" y="143724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15365" y="5321165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……….</a:t>
            </a:r>
          </a:p>
        </p:txBody>
      </p:sp>
      <p:cxnSp>
        <p:nvCxnSpPr>
          <p:cNvPr id="62" name="Connector: Curved 61"/>
          <p:cNvCxnSpPr/>
          <p:nvPr/>
        </p:nvCxnSpPr>
        <p:spPr>
          <a:xfrm rot="16200000" flipH="1">
            <a:off x="3990361" y="454463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F3E17-32CF-4150-8CF8-C5A587B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36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7635557" y="245323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8149238" y="348656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7114753" y="143724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15365" y="5321165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……….</a:t>
            </a:r>
          </a:p>
        </p:txBody>
      </p:sp>
      <p:cxnSp>
        <p:nvCxnSpPr>
          <p:cNvPr id="62" name="Connector: Curved 61"/>
          <p:cNvCxnSpPr/>
          <p:nvPr/>
        </p:nvCxnSpPr>
        <p:spPr>
          <a:xfrm rot="16200000" flipH="1">
            <a:off x="3990361" y="454463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A3B86E-A876-4D84-9BDA-CAB2BD626AC2}"/>
              </a:ext>
            </a:extLst>
          </p:cNvPr>
          <p:cNvSpPr txBox="1"/>
          <p:nvPr/>
        </p:nvSpPr>
        <p:spPr>
          <a:xfrm>
            <a:off x="1838326" y="5742772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Complexitate</a:t>
            </a:r>
            <a:r>
              <a:rPr lang="en-US" sz="3200" dirty="0"/>
              <a:t>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D20E3C-5D5E-4E8C-82C1-F1CCA655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19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88992" y="3663228"/>
                <a:ext cx="5011308" cy="1635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dirty="0"/>
                  <a:t>Complexitate</a:t>
                </a:r>
                <a:r>
                  <a:rPr lang="en-US" sz="2400" dirty="0"/>
                  <a:t>: </a:t>
                </a:r>
                <a:r>
                  <a:rPr lang="en-US" sz="2400" b="1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)</a:t>
                </a:r>
              </a:p>
              <a:p>
                <a:r>
                  <a:rPr lang="ro-RO" sz="2400" dirty="0"/>
                  <a:t>Un pas trece prin toate elementele</a:t>
                </a:r>
                <a:endParaRPr lang="en-US" sz="2400" dirty="0"/>
              </a:p>
              <a:p>
                <a:r>
                  <a:rPr lang="ro-RO" sz="2400" dirty="0"/>
                  <a:t>Garantat să termine după n repetiții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92" y="3663228"/>
                <a:ext cx="5011308" cy="1635576"/>
              </a:xfrm>
              <a:prstGeom prst="rect">
                <a:avLst/>
              </a:prstGeom>
              <a:blipFill>
                <a:blip r:embed="rId3"/>
                <a:stretch>
                  <a:fillRect l="-1946" t="-2239" r="-121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5365" y="3068960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……….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475910" y="11833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996713" y="1183358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517516" y="11833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038197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558756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498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600301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121104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641785" y="118445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162344" y="1184450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7" name="Connector: Curved 86"/>
          <p:cNvCxnSpPr/>
          <p:nvPr/>
        </p:nvCxnSpPr>
        <p:spPr>
          <a:xfrm rot="16200000" flipH="1">
            <a:off x="4511013" y="14448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C3E0B-D05F-4EE1-A669-DA31E104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566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98884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bubble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24982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4150668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4510799" y="441855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93164" y="3108039"/>
            <a:ext cx="586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Cum paralelizăm?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11F8C3-D8A5-4A15-BFD1-CBFA1BA3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CF-F5A2-4047-9592-D9B9F3A1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91FFCA-CBAF-4BC4-9A7F-BBF902625FC1}"/>
              </a:ext>
            </a:extLst>
          </p:cNvPr>
          <p:cNvSpPr/>
          <p:nvPr/>
        </p:nvSpPr>
        <p:spPr>
          <a:xfrm>
            <a:off x="2081048" y="3681156"/>
            <a:ext cx="60854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timeout 5 ./</a:t>
            </a:r>
            <a:r>
              <a:rPr lang="ro-RO" sz="3200" dirty="0" err="1"/>
              <a:t>useAllCPU</a:t>
            </a:r>
            <a:r>
              <a:rPr lang="en-US" sz="3200" dirty="0"/>
              <a:t> 12</a:t>
            </a:r>
          </a:p>
          <a:p>
            <a:endParaRPr lang="en-US" sz="3200" dirty="0"/>
          </a:p>
          <a:p>
            <a:r>
              <a:rPr lang="en-US" sz="3200" dirty="0"/>
              <a:t>real    0m4.075s</a:t>
            </a:r>
          </a:p>
          <a:p>
            <a:r>
              <a:rPr lang="en-US" sz="3200" dirty="0"/>
              <a:t>user    0m47.797s</a:t>
            </a:r>
          </a:p>
          <a:p>
            <a:r>
              <a:rPr lang="en-US" sz="3200" dirty="0"/>
              <a:t>sys     0m0.031s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B8E23-3691-49C8-9A91-ECF81EA958F3}"/>
              </a:ext>
            </a:extLst>
          </p:cNvPr>
          <p:cNvSpPr txBox="1"/>
          <p:nvPr/>
        </p:nvSpPr>
        <p:spPr>
          <a:xfrm>
            <a:off x="5418631" y="1528698"/>
            <a:ext cx="469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rgbClr val="FF0000"/>
                </a:solidFill>
              </a:rPr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user</a:t>
            </a:r>
            <a:r>
              <a:rPr lang="ro-RO" sz="3200" dirty="0"/>
              <a:t> </a:t>
            </a:r>
            <a:r>
              <a:rPr lang="ro-RO" sz="3200" dirty="0" err="1"/>
              <a:t>space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D7AA5-E6CB-4C83-8B3B-12F7CA5D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175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98884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bubble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24982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4150668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4510799" y="441855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93164" y="3108040"/>
            <a:ext cx="5866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Aceste două operații </a:t>
            </a:r>
            <a:r>
              <a:rPr lang="en-US" sz="2000" dirty="0"/>
              <a:t>(</a:t>
            </a:r>
            <a:r>
              <a:rPr lang="ro-RO" sz="2000" dirty="0"/>
              <a:t>și toate perechile similare</a:t>
            </a:r>
            <a:r>
              <a:rPr lang="en-US" sz="2000" dirty="0"/>
              <a:t>) </a:t>
            </a:r>
            <a:r>
              <a:rPr lang="ro-RO" sz="2400" b="1" dirty="0"/>
              <a:t>NU </a:t>
            </a:r>
            <a:r>
              <a:rPr lang="ro-RO" sz="2400" dirty="0"/>
              <a:t>pot fi executate în același timp</a:t>
            </a:r>
            <a:endParaRPr lang="en-US" sz="2000" dirty="0"/>
          </a:p>
        </p:txBody>
      </p:sp>
      <p:cxnSp>
        <p:nvCxnSpPr>
          <p:cNvPr id="6" name="Straight Arrow Connector 5"/>
          <p:cNvCxnSpPr>
            <a:cxnSpLocks/>
            <a:stCxn id="2" idx="0"/>
          </p:cNvCxnSpPr>
          <p:nvPr/>
        </p:nvCxnSpPr>
        <p:spPr>
          <a:xfrm flipH="1" flipV="1">
            <a:off x="4263525" y="2708921"/>
            <a:ext cx="2062864" cy="399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  <a:stCxn id="2" idx="2"/>
          </p:cNvCxnSpPr>
          <p:nvPr/>
        </p:nvCxnSpPr>
        <p:spPr>
          <a:xfrm flipH="1">
            <a:off x="4655841" y="3877480"/>
            <a:ext cx="1670548" cy="241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7894DF-88DC-47F5-8ED0-8219938F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07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98884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bubble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24982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4150668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4510799" y="441855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4263525" y="2708921"/>
            <a:ext cx="1815972" cy="399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</p:cNvCxnSpPr>
          <p:nvPr/>
        </p:nvCxnSpPr>
        <p:spPr>
          <a:xfrm flipH="1">
            <a:off x="4655841" y="3877481"/>
            <a:ext cx="1423656" cy="241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736372" y="5285600"/>
            <a:ext cx="4916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dirty="0"/>
              <a:t>H</a:t>
            </a:r>
            <a:r>
              <a:rPr lang="en-US" sz="2000" dirty="0"/>
              <a:t>int: </a:t>
            </a:r>
            <a:r>
              <a:rPr lang="ro-RO" sz="2000" dirty="0"/>
              <a:t>Nu este necesar ca operațiile să fie executate în această ordine</a:t>
            </a: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6423B3-22FB-4385-AA37-5B4C35D7AA73}"/>
              </a:ext>
            </a:extLst>
          </p:cNvPr>
          <p:cNvSpPr txBox="1"/>
          <p:nvPr/>
        </p:nvSpPr>
        <p:spPr>
          <a:xfrm>
            <a:off x="3393164" y="3108040"/>
            <a:ext cx="5866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Aceste două operații </a:t>
            </a:r>
            <a:r>
              <a:rPr lang="en-US" sz="2000" dirty="0"/>
              <a:t>(</a:t>
            </a:r>
            <a:r>
              <a:rPr lang="ro-RO" sz="2000" dirty="0"/>
              <a:t>și toate perechile similare</a:t>
            </a:r>
            <a:r>
              <a:rPr lang="en-US" sz="2000" dirty="0"/>
              <a:t>) </a:t>
            </a:r>
            <a:r>
              <a:rPr lang="ro-RO" sz="2400" b="1" dirty="0"/>
              <a:t>NU </a:t>
            </a:r>
            <a:r>
              <a:rPr lang="ro-RO" sz="2400" dirty="0"/>
              <a:t>pot fi executate în același timp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516545-D4A0-4D08-BEB3-FD770A0FC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819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C9455-7971-49A9-9E92-86671C73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033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559565" y="1844825"/>
            <a:ext cx="1761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Pot fi executate în paralel</a:t>
            </a:r>
            <a:endParaRPr lang="en-US" sz="2400" dirty="0"/>
          </a:p>
        </p:txBody>
      </p:sp>
      <p:cxnSp>
        <p:nvCxnSpPr>
          <p:cNvPr id="60" name="Straight Arrow Connector 59"/>
          <p:cNvCxnSpPr>
            <a:cxnSpLocks/>
            <a:endCxn id="59" idx="3"/>
          </p:cNvCxnSpPr>
          <p:nvPr/>
        </p:nvCxnSpPr>
        <p:spPr>
          <a:xfrm>
            <a:off x="2964327" y="2444989"/>
            <a:ext cx="3566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609756" y="4192536"/>
            <a:ext cx="1782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Pot fi executate în paralel</a:t>
            </a:r>
            <a:endParaRPr lang="en-US" sz="2400" dirty="0"/>
          </a:p>
        </p:txBody>
      </p:sp>
      <p:cxnSp>
        <p:nvCxnSpPr>
          <p:cNvPr id="62" name="Straight Arrow Connector 61"/>
          <p:cNvCxnSpPr>
            <a:cxnSpLocks/>
            <a:endCxn id="61" idx="3"/>
          </p:cNvCxnSpPr>
          <p:nvPr/>
        </p:nvCxnSpPr>
        <p:spPr>
          <a:xfrm>
            <a:off x="3014518" y="4792700"/>
            <a:ext cx="3780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060039-D18F-4D80-8C00-493FD3FF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08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38467" y="2647979"/>
            <a:ext cx="2261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r>
              <a:rPr lang="ro-RO" sz="2400" b="1" dirty="0"/>
              <a:t>U</a:t>
            </a:r>
            <a:r>
              <a:rPr lang="en-US" sz="2400" dirty="0"/>
              <a:t> </a:t>
            </a:r>
            <a:r>
              <a:rPr lang="ro-RO" sz="2400" dirty="0"/>
              <a:t>pot fi</a:t>
            </a:r>
            <a:r>
              <a:rPr lang="en-US" sz="2400" dirty="0"/>
              <a:t> </a:t>
            </a:r>
            <a:r>
              <a:rPr lang="ro-RO" sz="2400" dirty="0"/>
              <a:t>executate în paralel</a:t>
            </a:r>
            <a:endParaRPr lang="en-US" sz="2400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287688" y="2860770"/>
            <a:ext cx="708902" cy="359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287688" y="3265505"/>
            <a:ext cx="715434" cy="795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60E88C-3E07-4FFA-B56A-FDC4F6DB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079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38467" y="2647979"/>
            <a:ext cx="2261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r>
              <a:rPr lang="ro-RO" sz="2400" b="1" dirty="0"/>
              <a:t>U</a:t>
            </a:r>
            <a:r>
              <a:rPr lang="en-US" sz="2400" dirty="0"/>
              <a:t> </a:t>
            </a:r>
            <a:r>
              <a:rPr lang="ro-RO" sz="2400" dirty="0"/>
              <a:t>pot fi</a:t>
            </a:r>
            <a:r>
              <a:rPr lang="en-US" sz="2400" dirty="0"/>
              <a:t> </a:t>
            </a:r>
            <a:r>
              <a:rPr lang="ro-RO" sz="2400" dirty="0"/>
              <a:t>executate în paralel</a:t>
            </a:r>
            <a:endParaRPr lang="en-US" sz="2400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287688" y="2860770"/>
            <a:ext cx="708902" cy="359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287688" y="3265505"/>
            <a:ext cx="715434" cy="795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BE49DB-6C89-47AC-8449-246DFC56F108}"/>
              </a:ext>
            </a:extLst>
          </p:cNvPr>
          <p:cNvSpPr txBox="1"/>
          <p:nvPr/>
        </p:nvSpPr>
        <p:spPr>
          <a:xfrm>
            <a:off x="1800201" y="5488499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Ce facem? Ce folosim?</a:t>
            </a:r>
            <a:endParaRPr lang="en-US" sz="2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7DAC0E-F469-4319-B4B6-98C8BE51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15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/>
          <p:cNvSpPr/>
          <p:nvPr/>
        </p:nvSpPr>
        <p:spPr>
          <a:xfrm>
            <a:off x="4005595" y="328780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/>
          <p:cNvSpPr/>
          <p:nvPr/>
        </p:nvSpPr>
        <p:spPr>
          <a:xfrm>
            <a:off x="4454116" y="32890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/>
          <p:cNvSpPr/>
          <p:nvPr/>
        </p:nvSpPr>
        <p:spPr>
          <a:xfrm>
            <a:off x="4902637" y="328780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arallelogram 63"/>
          <p:cNvSpPr/>
          <p:nvPr/>
        </p:nvSpPr>
        <p:spPr>
          <a:xfrm>
            <a:off x="5351158" y="328519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/>
          <p:cNvSpPr/>
          <p:nvPr/>
        </p:nvSpPr>
        <p:spPr>
          <a:xfrm>
            <a:off x="5800603" y="329166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arallelogram 65"/>
          <p:cNvSpPr/>
          <p:nvPr/>
        </p:nvSpPr>
        <p:spPr>
          <a:xfrm>
            <a:off x="6249124" y="329292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6697645" y="329166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arallelogram 67"/>
          <p:cNvSpPr/>
          <p:nvPr/>
        </p:nvSpPr>
        <p:spPr>
          <a:xfrm>
            <a:off x="7146166" y="32890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arallelogram 68"/>
          <p:cNvSpPr/>
          <p:nvPr/>
        </p:nvSpPr>
        <p:spPr>
          <a:xfrm>
            <a:off x="7594687" y="328437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arallelogram 69"/>
          <p:cNvSpPr/>
          <p:nvPr/>
        </p:nvSpPr>
        <p:spPr>
          <a:xfrm>
            <a:off x="3911480" y="5417593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Parallelogram 70"/>
          <p:cNvSpPr/>
          <p:nvPr/>
        </p:nvSpPr>
        <p:spPr>
          <a:xfrm>
            <a:off x="4360001" y="541884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Parallelogram 71"/>
          <p:cNvSpPr/>
          <p:nvPr/>
        </p:nvSpPr>
        <p:spPr>
          <a:xfrm>
            <a:off x="4808522" y="5417593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arallelogram 72"/>
          <p:cNvSpPr/>
          <p:nvPr/>
        </p:nvSpPr>
        <p:spPr>
          <a:xfrm>
            <a:off x="5257043" y="541498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Parallelogram 73"/>
          <p:cNvSpPr/>
          <p:nvPr/>
        </p:nvSpPr>
        <p:spPr>
          <a:xfrm>
            <a:off x="5706488" y="542145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arallelogram 74"/>
          <p:cNvSpPr/>
          <p:nvPr/>
        </p:nvSpPr>
        <p:spPr>
          <a:xfrm>
            <a:off x="6155009" y="542271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arallelogram 75"/>
          <p:cNvSpPr/>
          <p:nvPr/>
        </p:nvSpPr>
        <p:spPr>
          <a:xfrm>
            <a:off x="6603530" y="542145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arallelogram 76"/>
          <p:cNvSpPr/>
          <p:nvPr/>
        </p:nvSpPr>
        <p:spPr>
          <a:xfrm>
            <a:off x="7052051" y="541884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arallelogram 77"/>
          <p:cNvSpPr/>
          <p:nvPr/>
        </p:nvSpPr>
        <p:spPr>
          <a:xfrm>
            <a:off x="7500572" y="54141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524556" y="2955428"/>
            <a:ext cx="172832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Soluția</a:t>
            </a:r>
            <a:r>
              <a:rPr lang="en-US" sz="2400" dirty="0"/>
              <a:t>:</a:t>
            </a:r>
          </a:p>
          <a:p>
            <a:r>
              <a:rPr lang="en-US" sz="2800" b="1" dirty="0"/>
              <a:t>Barrier</a:t>
            </a:r>
            <a:r>
              <a:rPr lang="en-US" sz="2400" dirty="0"/>
              <a:t> </a:t>
            </a:r>
            <a:r>
              <a:rPr lang="ro-RO" sz="2400" dirty="0"/>
              <a:t>între fiecare repetiție</a:t>
            </a:r>
            <a:endParaRPr lang="en-US" sz="24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3176827" y="3564838"/>
            <a:ext cx="606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954984" y="4659606"/>
            <a:ext cx="569226" cy="930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389FFF-3DAF-4AF0-8068-84344AD1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72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9070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9070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90761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90761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586" y="316477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842" y="319024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960" y="31647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456" y="317188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475910" y="40226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996713" y="4022696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517516" y="4022696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8197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558756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079498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600301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121104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641785" y="4023788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162344" y="40237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63" name="Connector: Curved 62"/>
          <p:cNvCxnSpPr/>
          <p:nvPr/>
        </p:nvCxnSpPr>
        <p:spPr>
          <a:xfrm rot="16200000" flipH="1">
            <a:off x="3994634" y="428891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/>
          <p:cNvCxnSpPr/>
          <p:nvPr/>
        </p:nvCxnSpPr>
        <p:spPr>
          <a:xfrm rot="16200000" flipH="1">
            <a:off x="5029890" y="431437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/>
          <p:cNvCxnSpPr/>
          <p:nvPr/>
        </p:nvCxnSpPr>
        <p:spPr>
          <a:xfrm rot="16200000" flipH="1">
            <a:off x="6071008" y="428891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/>
          <p:cNvCxnSpPr/>
          <p:nvPr/>
        </p:nvCxnSpPr>
        <p:spPr>
          <a:xfrm rot="16200000" flipH="1">
            <a:off x="7120504" y="429601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/>
          <p:cNvCxnSpPr/>
          <p:nvPr/>
        </p:nvCxnSpPr>
        <p:spPr>
          <a:xfrm rot="16200000" flipH="1">
            <a:off x="8170000" y="430008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475910" y="519913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996713" y="519913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517516" y="519913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038197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558756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079498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600301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121104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641785" y="5200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162344" y="5200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83" name="Connector: Curved 82"/>
          <p:cNvCxnSpPr/>
          <p:nvPr/>
        </p:nvCxnSpPr>
        <p:spPr>
          <a:xfrm rot="16200000" flipH="1">
            <a:off x="4570000" y="547059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/>
          <p:cNvCxnSpPr/>
          <p:nvPr/>
        </p:nvCxnSpPr>
        <p:spPr>
          <a:xfrm rot="16200000" flipH="1">
            <a:off x="5605256" y="549605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Curved 84"/>
          <p:cNvCxnSpPr/>
          <p:nvPr/>
        </p:nvCxnSpPr>
        <p:spPr>
          <a:xfrm rot="16200000" flipH="1">
            <a:off x="6646374" y="547059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/>
          <p:cNvCxnSpPr/>
          <p:nvPr/>
        </p:nvCxnSpPr>
        <p:spPr>
          <a:xfrm rot="16200000" flipH="1">
            <a:off x="7695870" y="54776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BBEA0-1A7E-4AC1-ADC1-D4E7572A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7398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475910" y="177372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996713" y="1773727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517516" y="1773727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038197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558756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079498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600301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121104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641785" y="1774819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162344" y="177481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475910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996713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517516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038197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558756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079498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600301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121104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641785" y="290761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8162344" y="290761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05" name="Connector: Curved 104"/>
          <p:cNvCxnSpPr/>
          <p:nvPr/>
        </p:nvCxnSpPr>
        <p:spPr>
          <a:xfrm rot="16200000" flipH="1">
            <a:off x="4570000" y="317797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/>
          <p:cNvCxnSpPr/>
          <p:nvPr/>
        </p:nvCxnSpPr>
        <p:spPr>
          <a:xfrm rot="16200000" flipH="1">
            <a:off x="5605256" y="320343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/>
          <p:cNvCxnSpPr/>
          <p:nvPr/>
        </p:nvCxnSpPr>
        <p:spPr>
          <a:xfrm rot="16200000" flipH="1">
            <a:off x="6646374" y="317797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Curved 107"/>
          <p:cNvCxnSpPr/>
          <p:nvPr/>
        </p:nvCxnSpPr>
        <p:spPr>
          <a:xfrm rot="16200000" flipH="1">
            <a:off x="7695870" y="318507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/>
          <p:cNvCxnSpPr/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Curved 109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475910" y="40203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3996713" y="40203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4517516" y="40203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5038197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5558756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079498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6600301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7121104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641785" y="4021399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8162344" y="40213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28" name="Connector: Curved 127"/>
          <p:cNvCxnSpPr/>
          <p:nvPr/>
        </p:nvCxnSpPr>
        <p:spPr>
          <a:xfrm rot="16200000" flipH="1">
            <a:off x="4000422" y="428891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/>
          <p:cNvCxnSpPr/>
          <p:nvPr/>
        </p:nvCxnSpPr>
        <p:spPr>
          <a:xfrm rot="16200000" flipH="1">
            <a:off x="5035678" y="431437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/>
          <p:cNvCxnSpPr/>
          <p:nvPr/>
        </p:nvCxnSpPr>
        <p:spPr>
          <a:xfrm rot="16200000" flipH="1">
            <a:off x="6076796" y="428891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Curved 130"/>
          <p:cNvCxnSpPr/>
          <p:nvPr/>
        </p:nvCxnSpPr>
        <p:spPr>
          <a:xfrm rot="16200000" flipH="1">
            <a:off x="7126292" y="429601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/>
          <p:cNvCxnSpPr/>
          <p:nvPr/>
        </p:nvCxnSpPr>
        <p:spPr>
          <a:xfrm rot="16200000" flipH="1">
            <a:off x="8175788" y="430008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475910" y="5210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996713" y="5210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4517516" y="521077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5038197" y="521132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5558756" y="5211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6079498" y="5211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600301" y="521132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7121104" y="521132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7641785" y="521186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8162344" y="521186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52" name="Connector: Curved 151"/>
          <p:cNvCxnSpPr/>
          <p:nvPr/>
        </p:nvCxnSpPr>
        <p:spPr>
          <a:xfrm rot="16200000" flipH="1">
            <a:off x="4570000" y="547059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/>
          <p:cNvCxnSpPr/>
          <p:nvPr/>
        </p:nvCxnSpPr>
        <p:spPr>
          <a:xfrm rot="16200000" flipH="1">
            <a:off x="5605256" y="549605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Curved 153"/>
          <p:cNvCxnSpPr/>
          <p:nvPr/>
        </p:nvCxnSpPr>
        <p:spPr>
          <a:xfrm rot="16200000" flipH="1">
            <a:off x="6646374" y="547059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/>
          <p:cNvCxnSpPr/>
          <p:nvPr/>
        </p:nvCxnSpPr>
        <p:spPr>
          <a:xfrm rot="16200000" flipH="1">
            <a:off x="7695870" y="54776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3199E-59F7-43B3-A80F-86865AB7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509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445422" y="17543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6225" y="1754390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87028" y="1754390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007709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528268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049010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569813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090616" y="1754936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11297" y="175548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31856" y="1755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6" name="Connector: Curved 85"/>
          <p:cNvCxnSpPr/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Curved 87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Curved 88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/>
          <p:cNvCxnSpPr/>
          <p:nvPr/>
        </p:nvCxnSpPr>
        <p:spPr>
          <a:xfrm rot="16200000" flipH="1">
            <a:off x="4570000" y="317797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Curved 150"/>
          <p:cNvCxnSpPr/>
          <p:nvPr/>
        </p:nvCxnSpPr>
        <p:spPr>
          <a:xfrm rot="16200000" flipH="1">
            <a:off x="5605256" y="320343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/>
          <p:cNvCxnSpPr/>
          <p:nvPr/>
        </p:nvCxnSpPr>
        <p:spPr>
          <a:xfrm rot="16200000" flipH="1">
            <a:off x="6646374" y="317797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/>
          <p:cNvCxnSpPr/>
          <p:nvPr/>
        </p:nvCxnSpPr>
        <p:spPr>
          <a:xfrm rot="16200000" flipH="1">
            <a:off x="7695870" y="318507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445422" y="2902439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966225" y="2902439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487028" y="29024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007709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528268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049010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569813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090616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611297" y="29035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8131856" y="29035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68" name="Connector: Curved 167"/>
          <p:cNvCxnSpPr/>
          <p:nvPr/>
        </p:nvCxnSpPr>
        <p:spPr>
          <a:xfrm rot="16200000" flipH="1">
            <a:off x="4000422" y="428891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Curved 168"/>
          <p:cNvCxnSpPr/>
          <p:nvPr/>
        </p:nvCxnSpPr>
        <p:spPr>
          <a:xfrm rot="16200000" flipH="1">
            <a:off x="5035678" y="431437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Curved 169"/>
          <p:cNvCxnSpPr/>
          <p:nvPr/>
        </p:nvCxnSpPr>
        <p:spPr>
          <a:xfrm rot="16200000" flipH="1">
            <a:off x="6076796" y="428891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Curved 170"/>
          <p:cNvCxnSpPr/>
          <p:nvPr/>
        </p:nvCxnSpPr>
        <p:spPr>
          <a:xfrm rot="16200000" flipH="1">
            <a:off x="7126292" y="429601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Curved 171"/>
          <p:cNvCxnSpPr/>
          <p:nvPr/>
        </p:nvCxnSpPr>
        <p:spPr>
          <a:xfrm rot="16200000" flipH="1">
            <a:off x="8175788" y="430008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3445422" y="40210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3966225" y="40210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4487028" y="40210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007709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5528268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6049010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569813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7090616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7611297" y="40221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8131856" y="40221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00" name="Connector: Curved 199"/>
          <p:cNvCxnSpPr/>
          <p:nvPr/>
        </p:nvCxnSpPr>
        <p:spPr>
          <a:xfrm rot="16200000" flipH="1">
            <a:off x="4570000" y="547059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or: Curved 200"/>
          <p:cNvCxnSpPr/>
          <p:nvPr/>
        </p:nvCxnSpPr>
        <p:spPr>
          <a:xfrm rot="16200000" flipH="1">
            <a:off x="5605256" y="549605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Curved 201"/>
          <p:cNvCxnSpPr/>
          <p:nvPr/>
        </p:nvCxnSpPr>
        <p:spPr>
          <a:xfrm rot="16200000" flipH="1">
            <a:off x="6646374" y="547059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Curved 202"/>
          <p:cNvCxnSpPr/>
          <p:nvPr/>
        </p:nvCxnSpPr>
        <p:spPr>
          <a:xfrm rot="16200000" flipH="1">
            <a:off x="7695870" y="54776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3445422" y="52021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3966225" y="52021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487028" y="52021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007709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528268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6049010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6569813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7090616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7611297" y="52032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8131856" y="52032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8B93-00C2-41C6-ACD0-DED8B381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9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8F62A-343B-4080-883E-B06D8A10B307}"/>
              </a:ext>
            </a:extLst>
          </p:cNvPr>
          <p:cNvSpPr/>
          <p:nvPr/>
        </p:nvSpPr>
        <p:spPr>
          <a:xfrm>
            <a:off x="1605729" y="112022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CEE30-8B0F-42D4-ADBE-5223F81B50DC}"/>
              </a:ext>
            </a:extLst>
          </p:cNvPr>
          <p:cNvSpPr/>
          <p:nvPr/>
        </p:nvSpPr>
        <p:spPr>
          <a:xfrm>
            <a:off x="2759240" y="3316007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sleep 5  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0%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9DC2-E827-4CD2-B918-413BD3F219F2}"/>
              </a:ext>
            </a:extLst>
          </p:cNvPr>
          <p:cNvSpPr/>
          <p:nvPr/>
        </p:nvSpPr>
        <p:spPr>
          <a:xfrm>
            <a:off x="1605730" y="5037351"/>
            <a:ext cx="922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/</a:t>
            </a:r>
            <a:r>
              <a:rPr lang="en-US" b="1" i="1" dirty="0" err="1"/>
              <a:t>usr</a:t>
            </a:r>
            <a:r>
              <a:rPr lang="en-US" b="1" i="1" dirty="0"/>
              <a:t>/bin/time sleep 5</a:t>
            </a:r>
            <a:endParaRPr lang="ro-RO" b="1" i="1" dirty="0"/>
          </a:p>
          <a:p>
            <a:endParaRPr lang="ro-RO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0.00user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0.00system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0:05.00elapsed 0%CPU (0avgtext+0avgdata 2076maxresident)k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0inputs+0outputs (0major+73minor)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pagefaults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03CBD-BB15-43E0-B733-109C9ED5065B}"/>
              </a:ext>
            </a:extLst>
          </p:cNvPr>
          <p:cNvSpPr txBox="1"/>
          <p:nvPr/>
        </p:nvSpPr>
        <p:spPr>
          <a:xfrm>
            <a:off x="5418631" y="1528698"/>
            <a:ext cx="4692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kernel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E100CF-575F-48C3-9D4E-94C775BD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579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463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Complexitate a soluției paralele?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4D3C59-836D-45AB-8526-29E21501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30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463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Complexitate a soluției paralele?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01489" y="5445546"/>
                <a:ext cx="6581657" cy="10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o-RO" sz="2400" dirty="0"/>
                  <a:t>(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o-RO" sz="2400" dirty="0"/>
                  <a:t> pentru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o-RO" sz="2400" dirty="0"/>
                  <a:t>)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489" y="5445546"/>
                <a:ext cx="6581657" cy="1014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DC6727-1406-45BF-8E1D-4C2E1388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089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159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DC33FB-4B39-44F4-AA76-FA1CBF06ABB7}"/>
                  </a:ext>
                </a:extLst>
              </p:cNvPr>
              <p:cNvSpPr txBox="1"/>
              <p:nvPr/>
            </p:nvSpPr>
            <p:spPr>
              <a:xfrm>
                <a:off x="2101489" y="5445546"/>
                <a:ext cx="6581657" cy="10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o-RO" sz="2400" dirty="0"/>
                  <a:t>(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o-RO" sz="2400" dirty="0"/>
                  <a:t> pentru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o-RO" sz="2400" dirty="0"/>
                  <a:t>)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DC33FB-4B39-44F4-AA76-FA1CBF06A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489" y="5445546"/>
                <a:ext cx="6581657" cy="1014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753887-B45B-4649-A2B5-37F1631D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48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159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26242" y="5126926"/>
                <a:ext cx="2212080" cy="1333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42" y="5126926"/>
                <a:ext cx="2212080" cy="13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B37FBF-0D35-4471-89BC-B11A27E9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93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3863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 </a:t>
            </a:r>
            <a:r>
              <a:rPr lang="ro-RO" sz="2400" b="1" dirty="0"/>
              <a:t>But </a:t>
            </a:r>
            <a:r>
              <a:rPr lang="ro-RO" sz="2400" b="1" dirty="0" err="1"/>
              <a:t>is</a:t>
            </a:r>
            <a:r>
              <a:rPr lang="ro-RO" sz="2400" b="1" dirty="0"/>
              <a:t> it </a:t>
            </a:r>
            <a:r>
              <a:rPr lang="ro-RO" sz="2400" b="1" dirty="0" err="1"/>
              <a:t>really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26242" y="5126926"/>
                <a:ext cx="2212080" cy="1333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42" y="5126926"/>
                <a:ext cx="2212080" cy="13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6FB848-35C0-4F6D-9830-F0543C97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107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159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26242" y="5126927"/>
                <a:ext cx="2250040" cy="1286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f>
                            <m:f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42" y="5126927"/>
                <a:ext cx="2250040" cy="1286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81AA76-5B2A-4511-9300-E7B623A7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062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159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95410" y="5394135"/>
                <a:ext cx="2201180" cy="90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𝑃𝑙𝑜𝑔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10" y="5394135"/>
                <a:ext cx="2201180" cy="907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2355D5-1EFC-49D3-AAD5-59E16528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554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7" y="3087259"/>
            <a:ext cx="781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Nu uitați așteptatul la barieră poate introduce timpi mari!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95410" y="5394135"/>
                <a:ext cx="2201180" cy="90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𝑃𝑙𝑜𝑔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10" y="5394135"/>
                <a:ext cx="2201180" cy="907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Parallelogram 46">
            <a:extLst>
              <a:ext uri="{FF2B5EF4-FFF2-40B4-BE49-F238E27FC236}">
                <a16:creationId xmlns:a16="http://schemas.microsoft.com/office/drawing/2014/main" id="{CD68CDB6-5ED3-4E32-83E7-FE563FFB30C1}"/>
              </a:ext>
            </a:extLst>
          </p:cNvPr>
          <p:cNvSpPr/>
          <p:nvPr/>
        </p:nvSpPr>
        <p:spPr>
          <a:xfrm>
            <a:off x="3995452" y="3638926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DC0C2BB4-69AE-4E12-BF87-2B7A3E5AC3C4}"/>
              </a:ext>
            </a:extLst>
          </p:cNvPr>
          <p:cNvSpPr/>
          <p:nvPr/>
        </p:nvSpPr>
        <p:spPr>
          <a:xfrm>
            <a:off x="4443973" y="3640182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8C599E06-4BAB-49C1-8B98-2D33DC9AE628}"/>
              </a:ext>
            </a:extLst>
          </p:cNvPr>
          <p:cNvSpPr/>
          <p:nvPr/>
        </p:nvSpPr>
        <p:spPr>
          <a:xfrm>
            <a:off x="4892494" y="3638926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99F1F31B-6CA4-4302-B55A-3C9B75AF5DCF}"/>
              </a:ext>
            </a:extLst>
          </p:cNvPr>
          <p:cNvSpPr/>
          <p:nvPr/>
        </p:nvSpPr>
        <p:spPr>
          <a:xfrm>
            <a:off x="5341015" y="3636320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37824A58-5AEA-4DA4-BBD9-DB6EFD12569F}"/>
              </a:ext>
            </a:extLst>
          </p:cNvPr>
          <p:cNvSpPr/>
          <p:nvPr/>
        </p:nvSpPr>
        <p:spPr>
          <a:xfrm>
            <a:off x="5790460" y="3642788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438BA298-94D2-4950-AF23-272C38A4D021}"/>
              </a:ext>
            </a:extLst>
          </p:cNvPr>
          <p:cNvSpPr/>
          <p:nvPr/>
        </p:nvSpPr>
        <p:spPr>
          <a:xfrm>
            <a:off x="6238981" y="3644044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613E0DC0-08F5-4570-91D0-642BEBB350DC}"/>
              </a:ext>
            </a:extLst>
          </p:cNvPr>
          <p:cNvSpPr/>
          <p:nvPr/>
        </p:nvSpPr>
        <p:spPr>
          <a:xfrm>
            <a:off x="6687502" y="3642788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F195E36A-6145-4B8B-BB66-8666024BC516}"/>
              </a:ext>
            </a:extLst>
          </p:cNvPr>
          <p:cNvSpPr/>
          <p:nvPr/>
        </p:nvSpPr>
        <p:spPr>
          <a:xfrm>
            <a:off x="7136023" y="3640182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0331525E-E571-4FFB-885A-A68DF9DA0BE2}"/>
              </a:ext>
            </a:extLst>
          </p:cNvPr>
          <p:cNvSpPr/>
          <p:nvPr/>
        </p:nvSpPr>
        <p:spPr>
          <a:xfrm>
            <a:off x="7584544" y="3635493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84AD3F9-6F4D-421E-817F-3376ECB8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085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48D38C-AE98-46CF-A7A5-F7EB4E64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CD8895-B7A7-47FF-861E-688D765E2D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002A7E-F952-4326-A972-0462A5B7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147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0897" y="463966"/>
            <a:ext cx="10630644" cy="1171793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br>
              <a:rPr lang="en-US" dirty="0"/>
            </a:br>
            <a:r>
              <a:rPr lang="en-US" dirty="0"/>
              <a:t>(Row-column sort)</a:t>
            </a:r>
            <a:br>
              <a:rPr lang="en-US" dirty="0"/>
            </a:br>
            <a:r>
              <a:rPr lang="en-US" dirty="0"/>
              <a:t>(Snake sort)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4487" y="5073436"/>
            <a:ext cx="706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/>
              <a:t>Sortează fiecare linie</a:t>
            </a:r>
            <a:r>
              <a:rPr lang="en-US" sz="2400" dirty="0"/>
              <a:t> </a:t>
            </a:r>
            <a:r>
              <a:rPr lang="ro-RO" sz="2400" b="1" dirty="0"/>
              <a:t>pară</a:t>
            </a:r>
            <a:r>
              <a:rPr lang="en-US" sz="2400" dirty="0"/>
              <a:t> </a:t>
            </a:r>
            <a:r>
              <a:rPr lang="ro-RO" sz="2400" dirty="0"/>
              <a:t>în mod</a:t>
            </a:r>
            <a:r>
              <a:rPr lang="en-US" sz="2400" dirty="0"/>
              <a:t> </a:t>
            </a:r>
            <a:r>
              <a:rPr lang="en-US" sz="2400" b="1" dirty="0"/>
              <a:t>ascend</a:t>
            </a:r>
            <a:r>
              <a:rPr lang="ro-RO" sz="2400" b="1" dirty="0" err="1"/>
              <a:t>ent</a:t>
            </a:r>
            <a:endParaRPr lang="en-US" sz="2400" dirty="0"/>
          </a:p>
          <a:p>
            <a:pPr algn="ctr"/>
            <a:r>
              <a:rPr lang="en-US" sz="2400" dirty="0"/>
              <a:t>Sor</a:t>
            </a:r>
            <a:r>
              <a:rPr lang="ro-RO" sz="2400" dirty="0" err="1"/>
              <a:t>tează</a:t>
            </a:r>
            <a:r>
              <a:rPr lang="ro-RO" sz="2400" dirty="0"/>
              <a:t> fiecare linie</a:t>
            </a:r>
            <a:r>
              <a:rPr lang="en-US" sz="2400" dirty="0"/>
              <a:t> </a:t>
            </a:r>
            <a:r>
              <a:rPr lang="ro-RO" sz="2400" b="1" dirty="0"/>
              <a:t>impară</a:t>
            </a:r>
            <a:r>
              <a:rPr lang="en-US" sz="2400" dirty="0"/>
              <a:t> </a:t>
            </a:r>
            <a:r>
              <a:rPr lang="ro-RO" sz="2400" dirty="0"/>
              <a:t>în mod</a:t>
            </a:r>
            <a:r>
              <a:rPr lang="en-US" sz="2400" dirty="0"/>
              <a:t> </a:t>
            </a:r>
            <a:r>
              <a:rPr lang="en-US" sz="2400" b="1" dirty="0"/>
              <a:t>descend</a:t>
            </a:r>
            <a:r>
              <a:rPr lang="ro-RO" sz="2400" b="1" dirty="0" err="1"/>
              <a:t>ent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E78F61-E0B9-4421-A99A-A8CF23E3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7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5853</TotalTime>
  <Words>6628</Words>
  <Application>Microsoft Office PowerPoint</Application>
  <PresentationFormat>Widescreen</PresentationFormat>
  <Paragraphs>2746</Paragraphs>
  <Slides>140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8" baseType="lpstr">
      <vt:lpstr>Arial</vt:lpstr>
      <vt:lpstr>Arial Unicode MS</vt:lpstr>
      <vt:lpstr>Calibri</vt:lpstr>
      <vt:lpstr>Cambria</vt:lpstr>
      <vt:lpstr>Cambria Math</vt:lpstr>
      <vt:lpstr>Courier New</vt:lpstr>
      <vt:lpstr>Wingdings</vt:lpstr>
      <vt:lpstr>Office Theme</vt:lpstr>
      <vt:lpstr>Arhitecturi Paralele Complexitate + Măsurare Timpi</vt:lpstr>
      <vt:lpstr>PowerPoint Presentation</vt:lpstr>
      <vt:lpstr>Măsurarea timpului de execuție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Din program</vt:lpstr>
      <vt:lpstr>Măsurare timp – Din program</vt:lpstr>
      <vt:lpstr>Măsurare timp – Din program</vt:lpstr>
      <vt:lpstr>Măsurare timp – Din program</vt:lpstr>
      <vt:lpstr>Măsurare timp cu sau fără I/O?</vt:lpstr>
      <vt:lpstr>Performanța</vt:lpstr>
      <vt:lpstr>Măsuri</vt:lpstr>
      <vt:lpstr>PowerPoint Presentation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Amdahl's law</vt:lpstr>
      <vt:lpstr>Amdahl's law - prerequisits</vt:lpstr>
      <vt:lpstr>Amdahl's law - prerequisits</vt:lpstr>
      <vt:lpstr>Amdahl's law</vt:lpstr>
      <vt:lpstr>Amdahl's law</vt:lpstr>
      <vt:lpstr>Amdahl's law</vt:lpstr>
      <vt:lpstr>Amdahl's law - prerequisits</vt:lpstr>
      <vt:lpstr>Amdahl's law - prerequisits</vt:lpstr>
      <vt:lpstr>PowerPoint Presentation</vt:lpstr>
      <vt:lpstr>Pauză</vt:lpstr>
      <vt:lpstr>PowerPoint Presentation</vt:lpstr>
      <vt:lpstr>Amdahl's law</vt:lpstr>
      <vt:lpstr>Măsurare timp cu sau fără I/O?</vt:lpstr>
      <vt:lpstr>Amdahl's law</vt:lpstr>
      <vt:lpstr>Amdahl's law</vt:lpstr>
      <vt:lpstr>PowerPoint Presentation</vt:lpstr>
      <vt:lpstr>Reminder</vt:lpstr>
      <vt:lpstr>Consistența?</vt:lpstr>
      <vt:lpstr>Workflow - Testarea programelor</vt:lpstr>
      <vt:lpstr>PowerPoint Presentation</vt:lpstr>
      <vt:lpstr>Let’s parallelize some algorithms</vt:lpstr>
      <vt:lpstr>Bubble sort</vt:lpstr>
      <vt:lpstr>Bubble sort</vt:lpstr>
      <vt:lpstr>Bubble sort</vt:lpstr>
      <vt:lpstr>Bubble sort</vt:lpstr>
      <vt:lpstr>Bubble sort</vt:lpstr>
      <vt:lpstr>Bubble sort</vt:lpstr>
      <vt:lpstr>Parallel bubble sort</vt:lpstr>
      <vt:lpstr>Parallel bubble sort</vt:lpstr>
      <vt:lpstr>Parallel bubble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PowerPoint Presentation</vt:lpstr>
      <vt:lpstr>Shear sort (Row-column sort) (Snake sort)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PowerPoint Presentation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Super-linear speedup?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2022-10-16T20:26:25Z</dcterms:modified>
</cp:coreProperties>
</file>